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6"/>
  </p:notesMasterIdLst>
  <p:sldIdLst>
    <p:sldId id="256" r:id="rId2"/>
    <p:sldId id="257" r:id="rId3"/>
    <p:sldId id="258" r:id="rId4"/>
    <p:sldId id="267" r:id="rId5"/>
    <p:sldId id="259" r:id="rId6"/>
    <p:sldId id="268" r:id="rId7"/>
    <p:sldId id="270" r:id="rId8"/>
    <p:sldId id="269" r:id="rId9"/>
    <p:sldId id="262" r:id="rId10"/>
    <p:sldId id="263" r:id="rId11"/>
    <p:sldId id="261" r:id="rId12"/>
    <p:sldId id="264" r:id="rId13"/>
    <p:sldId id="26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8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67704-BCBB-A634-1C5F-7DE45F9BF76C}" v="74" dt="2025-10-21T17:00:55.631"/>
    <p1510:client id="{33264606-82FD-7C3F-9CEE-996390A1A609}" v="331" dt="2025-10-20T03:41:11.619"/>
    <p1510:client id="{5D344614-037C-BF09-C074-F71B5331F17B}" v="2" dt="2025-10-21T05:34:15.403"/>
    <p1510:client id="{81951081-BF9D-D095-F85D-AD9660D428F7}" v="48" dt="2025-10-20T01:58:21.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8208"/>
  </p:normalViewPr>
  <p:slideViewPr>
    <p:cSldViewPr snapToGrid="0">
      <p:cViewPr varScale="1">
        <p:scale>
          <a:sx n="64" d="100"/>
          <a:sy n="64" d="100"/>
        </p:scale>
        <p:origin x="23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98243-A727-46EC-BDF7-E8415F3AFA45}"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D9BBC954-F8A2-49BC-9762-ABA179CF42DE}">
      <dgm:prSet/>
      <dgm:spPr/>
      <dgm:t>
        <a:bodyPr/>
        <a:lstStyle/>
        <a:p>
          <a:r>
            <a:rPr lang="en-US" dirty="0"/>
            <a:t>Population</a:t>
          </a:r>
        </a:p>
      </dgm:t>
    </dgm:pt>
    <dgm:pt modelId="{5C80EF90-C5C3-4BF2-9EFD-989F6F321FF6}" type="parTrans" cxnId="{A4D6F961-DFD0-40E2-85BF-7911562A5E26}">
      <dgm:prSet/>
      <dgm:spPr/>
      <dgm:t>
        <a:bodyPr/>
        <a:lstStyle/>
        <a:p>
          <a:endParaRPr lang="en-US"/>
        </a:p>
      </dgm:t>
    </dgm:pt>
    <dgm:pt modelId="{56B09DA5-4A9B-4AB3-B432-F1596DDB64AB}" type="sibTrans" cxnId="{A4D6F961-DFD0-40E2-85BF-7911562A5E26}">
      <dgm:prSet/>
      <dgm:spPr/>
      <dgm:t>
        <a:bodyPr/>
        <a:lstStyle/>
        <a:p>
          <a:endParaRPr lang="en-US"/>
        </a:p>
      </dgm:t>
    </dgm:pt>
    <dgm:pt modelId="{3E87F97C-523A-49AF-BFEC-EC963A1AA629}">
      <dgm:prSet/>
      <dgm:spPr/>
      <dgm:t>
        <a:bodyPr/>
        <a:lstStyle/>
        <a:p>
          <a:r>
            <a:rPr lang="en-US" dirty="0"/>
            <a:t>Nurse Practitioners and Physicians working at local Urgent Primary Care Centre.</a:t>
          </a:r>
        </a:p>
      </dgm:t>
    </dgm:pt>
    <dgm:pt modelId="{E6B072F0-F421-4CD8-A26A-904F23826B88}" type="parTrans" cxnId="{E7C58653-8A11-447B-B86B-DE8F31714169}">
      <dgm:prSet/>
      <dgm:spPr/>
      <dgm:t>
        <a:bodyPr/>
        <a:lstStyle/>
        <a:p>
          <a:endParaRPr lang="en-US"/>
        </a:p>
      </dgm:t>
    </dgm:pt>
    <dgm:pt modelId="{2AE2679C-61EB-45CC-A562-5C06EAE404B8}" type="sibTrans" cxnId="{E7C58653-8A11-447B-B86B-DE8F31714169}">
      <dgm:prSet/>
      <dgm:spPr/>
      <dgm:t>
        <a:bodyPr/>
        <a:lstStyle/>
        <a:p>
          <a:endParaRPr lang="en-US"/>
        </a:p>
      </dgm:t>
    </dgm:pt>
    <dgm:pt modelId="{A77993E8-42B5-41B0-8D1E-8ADFE8328E31}">
      <dgm:prSet/>
      <dgm:spPr/>
      <dgm:t>
        <a:bodyPr/>
        <a:lstStyle/>
        <a:p>
          <a:r>
            <a:rPr lang="en-US" dirty="0"/>
            <a:t>Intervention</a:t>
          </a:r>
        </a:p>
      </dgm:t>
    </dgm:pt>
    <dgm:pt modelId="{1EA9CDAA-62F3-4D74-8CEF-C688D1C442DE}" type="parTrans" cxnId="{2AE1EF75-1E9C-44A4-A0A5-4BE7FCB7473F}">
      <dgm:prSet/>
      <dgm:spPr/>
      <dgm:t>
        <a:bodyPr/>
        <a:lstStyle/>
        <a:p>
          <a:endParaRPr lang="en-US"/>
        </a:p>
      </dgm:t>
    </dgm:pt>
    <dgm:pt modelId="{0F7BBF2C-1195-43A0-832A-BDCDCA00235B}" type="sibTrans" cxnId="{2AE1EF75-1E9C-44A4-A0A5-4BE7FCB7473F}">
      <dgm:prSet/>
      <dgm:spPr/>
      <dgm:t>
        <a:bodyPr/>
        <a:lstStyle/>
        <a:p>
          <a:endParaRPr lang="en-US"/>
        </a:p>
      </dgm:t>
    </dgm:pt>
    <dgm:pt modelId="{DAF033BE-A580-40FD-9BCF-73E62AC235B5}">
      <dgm:prSet/>
      <dgm:spPr/>
      <dgm:t>
        <a:bodyPr/>
        <a:lstStyle/>
        <a:p>
          <a:pPr rtl="0"/>
          <a:r>
            <a:rPr lang="en-US" sz="1800" dirty="0">
              <a:latin typeface="Aptos Display" panose="020F0302020204030204"/>
            </a:rPr>
            <a:t>Increase NP/FP</a:t>
          </a:r>
          <a:r>
            <a:rPr lang="en-US" sz="1800" dirty="0"/>
            <a:t> </a:t>
          </a:r>
          <a:r>
            <a:rPr lang="en-US" sz="1800" dirty="0">
              <a:latin typeface="Aptos Display" panose="020F0302020204030204"/>
            </a:rPr>
            <a:t>availability to complete</a:t>
          </a:r>
          <a:r>
            <a:rPr lang="en-US" sz="1800" dirty="0"/>
            <a:t> Persons with Disabilities (PWD) forms in the primary care setting</a:t>
          </a:r>
          <a:r>
            <a:rPr lang="en-US" sz="1800" dirty="0">
              <a:latin typeface="Aptos Display" panose="020F0302020204030204"/>
            </a:rPr>
            <a:t>. </a:t>
          </a:r>
        </a:p>
      </dgm:t>
    </dgm:pt>
    <dgm:pt modelId="{4F3AE371-A05E-4F92-A1CD-BE4D60458D69}" type="parTrans" cxnId="{C70C2D7F-FEEB-4486-9059-3986567FB081}">
      <dgm:prSet/>
      <dgm:spPr/>
      <dgm:t>
        <a:bodyPr/>
        <a:lstStyle/>
        <a:p>
          <a:endParaRPr lang="en-US"/>
        </a:p>
      </dgm:t>
    </dgm:pt>
    <dgm:pt modelId="{3123688A-BB42-4F09-B73A-AB9C1875FD05}" type="sibTrans" cxnId="{C70C2D7F-FEEB-4486-9059-3986567FB081}">
      <dgm:prSet/>
      <dgm:spPr/>
      <dgm:t>
        <a:bodyPr/>
        <a:lstStyle/>
        <a:p>
          <a:endParaRPr lang="en-US"/>
        </a:p>
      </dgm:t>
    </dgm:pt>
    <dgm:pt modelId="{4AE9F0E7-A5AE-4960-B8E9-146377F027CD}">
      <dgm:prSet/>
      <dgm:spPr/>
      <dgm:t>
        <a:bodyPr/>
        <a:lstStyle/>
        <a:p>
          <a:r>
            <a:rPr lang="en-US" dirty="0"/>
            <a:t>Comparison</a:t>
          </a:r>
        </a:p>
      </dgm:t>
    </dgm:pt>
    <dgm:pt modelId="{D8379A9E-1E64-4A54-9E15-5399E4478533}" type="parTrans" cxnId="{81D0E753-6C3E-4AB7-A950-918949604844}">
      <dgm:prSet/>
      <dgm:spPr/>
      <dgm:t>
        <a:bodyPr/>
        <a:lstStyle/>
        <a:p>
          <a:endParaRPr lang="en-US"/>
        </a:p>
      </dgm:t>
    </dgm:pt>
    <dgm:pt modelId="{B6F19A58-D7C2-4E03-8D49-790E1C1F10FD}" type="sibTrans" cxnId="{81D0E753-6C3E-4AB7-A950-918949604844}">
      <dgm:prSet/>
      <dgm:spPr/>
      <dgm:t>
        <a:bodyPr/>
        <a:lstStyle/>
        <a:p>
          <a:endParaRPr lang="en-US"/>
        </a:p>
      </dgm:t>
    </dgm:pt>
    <dgm:pt modelId="{5C512362-6671-4083-B52F-DF2D931EF161}">
      <dgm:prSet/>
      <dgm:spPr/>
      <dgm:t>
        <a:bodyPr/>
        <a:lstStyle/>
        <a:p>
          <a:pPr rtl="0"/>
          <a:r>
            <a:rPr lang="en-US" dirty="0"/>
            <a:t>Very few NP/FPs complete the medical portion of PWD </a:t>
          </a:r>
          <a:r>
            <a:rPr lang="en-US" dirty="0">
              <a:latin typeface="Aptos Display" panose="020F0302020204030204"/>
            </a:rPr>
            <a:t>applications in the Kamloops community.</a:t>
          </a:r>
          <a:endParaRPr lang="en-US" dirty="0"/>
        </a:p>
      </dgm:t>
    </dgm:pt>
    <dgm:pt modelId="{77847AC9-62C8-4DE4-BD54-2D24BFBD14C9}" type="parTrans" cxnId="{71686BBB-37E2-4EC2-A8F0-EF4521598D71}">
      <dgm:prSet/>
      <dgm:spPr/>
      <dgm:t>
        <a:bodyPr/>
        <a:lstStyle/>
        <a:p>
          <a:endParaRPr lang="en-US"/>
        </a:p>
      </dgm:t>
    </dgm:pt>
    <dgm:pt modelId="{ABFC6CE0-3375-4051-8946-11A2F8F6DEE8}" type="sibTrans" cxnId="{71686BBB-37E2-4EC2-A8F0-EF4521598D71}">
      <dgm:prSet/>
      <dgm:spPr/>
      <dgm:t>
        <a:bodyPr/>
        <a:lstStyle/>
        <a:p>
          <a:endParaRPr lang="en-US"/>
        </a:p>
      </dgm:t>
    </dgm:pt>
    <dgm:pt modelId="{B837D648-D45B-4D57-B004-D2DD24372DF6}">
      <dgm:prSet/>
      <dgm:spPr/>
      <dgm:t>
        <a:bodyPr/>
        <a:lstStyle/>
        <a:p>
          <a:r>
            <a:rPr lang="en-US" dirty="0"/>
            <a:t>Outcome</a:t>
          </a:r>
        </a:p>
      </dgm:t>
    </dgm:pt>
    <dgm:pt modelId="{DF428531-0927-4668-8D75-0F8D36011124}" type="parTrans" cxnId="{CFCFD75E-1F46-4E26-B687-D3510B2AD231}">
      <dgm:prSet/>
      <dgm:spPr/>
      <dgm:t>
        <a:bodyPr/>
        <a:lstStyle/>
        <a:p>
          <a:endParaRPr lang="en-US"/>
        </a:p>
      </dgm:t>
    </dgm:pt>
    <dgm:pt modelId="{3ACE4C98-D889-470A-8AFC-72DE5CD2224A}" type="sibTrans" cxnId="{CFCFD75E-1F46-4E26-B687-D3510B2AD231}">
      <dgm:prSet/>
      <dgm:spPr/>
      <dgm:t>
        <a:bodyPr/>
        <a:lstStyle/>
        <a:p>
          <a:endParaRPr lang="en-US"/>
        </a:p>
      </dgm:t>
    </dgm:pt>
    <dgm:pt modelId="{E2B65D04-F5AB-4134-B078-02451923F4EC}">
      <dgm:prSet/>
      <dgm:spPr/>
      <dgm:t>
        <a:bodyPr/>
        <a:lstStyle/>
        <a:p>
          <a:pPr rtl="0"/>
          <a:r>
            <a:rPr lang="en-US" dirty="0"/>
            <a:t>With resources and </a:t>
          </a:r>
          <a:r>
            <a:rPr lang="en-US" dirty="0">
              <a:latin typeface="Aptos Display" panose="020F0302020204030204"/>
            </a:rPr>
            <a:t>a </a:t>
          </a:r>
          <a:r>
            <a:rPr lang="en-US" dirty="0"/>
            <a:t>more structured process, NP/FPs will complete more PWDs in community practice settings.</a:t>
          </a:r>
        </a:p>
      </dgm:t>
    </dgm:pt>
    <dgm:pt modelId="{4DCD3956-E165-4B8C-B3CD-7E7934462BB9}" type="parTrans" cxnId="{C5521E74-56EE-41FD-AE5B-F97A5635A40E}">
      <dgm:prSet/>
      <dgm:spPr/>
      <dgm:t>
        <a:bodyPr/>
        <a:lstStyle/>
        <a:p>
          <a:endParaRPr lang="en-US"/>
        </a:p>
      </dgm:t>
    </dgm:pt>
    <dgm:pt modelId="{27898B92-45E3-4844-B5B0-7E6A20EEE291}" type="sibTrans" cxnId="{C5521E74-56EE-41FD-AE5B-F97A5635A40E}">
      <dgm:prSet/>
      <dgm:spPr/>
      <dgm:t>
        <a:bodyPr/>
        <a:lstStyle/>
        <a:p>
          <a:endParaRPr lang="en-US"/>
        </a:p>
      </dgm:t>
    </dgm:pt>
    <dgm:pt modelId="{4A991112-A4EC-4531-8C95-97F5EEF03F30}">
      <dgm:prSet/>
      <dgm:spPr/>
      <dgm:t>
        <a:bodyPr/>
        <a:lstStyle/>
        <a:p>
          <a:r>
            <a:rPr lang="en-US" dirty="0"/>
            <a:t>Timeframe</a:t>
          </a:r>
        </a:p>
      </dgm:t>
    </dgm:pt>
    <dgm:pt modelId="{D3C183FE-B221-494B-8A77-E2268705DF6B}" type="parTrans" cxnId="{CB822E16-0734-461B-94F7-1783870EE8FB}">
      <dgm:prSet/>
      <dgm:spPr/>
      <dgm:t>
        <a:bodyPr/>
        <a:lstStyle/>
        <a:p>
          <a:endParaRPr lang="en-US"/>
        </a:p>
      </dgm:t>
    </dgm:pt>
    <dgm:pt modelId="{5ACB75FB-B665-42A0-B34C-113C16E616D8}" type="sibTrans" cxnId="{CB822E16-0734-461B-94F7-1783870EE8FB}">
      <dgm:prSet/>
      <dgm:spPr/>
      <dgm:t>
        <a:bodyPr/>
        <a:lstStyle/>
        <a:p>
          <a:endParaRPr lang="en-US"/>
        </a:p>
      </dgm:t>
    </dgm:pt>
    <dgm:pt modelId="{B564121B-6660-4394-B743-4BA8A5BB9B29}">
      <dgm:prSet/>
      <dgm:spPr/>
      <dgm:t>
        <a:bodyPr/>
        <a:lstStyle/>
        <a:p>
          <a:pPr rtl="0"/>
          <a:r>
            <a:rPr lang="en-US" dirty="0">
              <a:latin typeface="Aptos Display" panose="020F0302020204030204"/>
            </a:rPr>
            <a:t>Six months to develop, implement, and evaluate.</a:t>
          </a:r>
          <a:endParaRPr lang="en-US" dirty="0"/>
        </a:p>
      </dgm:t>
    </dgm:pt>
    <dgm:pt modelId="{73C8BC8F-90EB-477C-991B-6F420CB9A16C}" type="parTrans" cxnId="{0BE45E46-7F97-4730-A890-B8B8A8AFC85A}">
      <dgm:prSet/>
      <dgm:spPr/>
      <dgm:t>
        <a:bodyPr/>
        <a:lstStyle/>
        <a:p>
          <a:endParaRPr lang="en-US"/>
        </a:p>
      </dgm:t>
    </dgm:pt>
    <dgm:pt modelId="{25423EB6-698C-44B9-8F16-BA931A71520D}" type="sibTrans" cxnId="{0BE45E46-7F97-4730-A890-B8B8A8AFC85A}">
      <dgm:prSet/>
      <dgm:spPr/>
      <dgm:t>
        <a:bodyPr/>
        <a:lstStyle/>
        <a:p>
          <a:endParaRPr lang="en-US"/>
        </a:p>
      </dgm:t>
    </dgm:pt>
    <dgm:pt modelId="{C422AE10-E496-439E-A8C7-F6388EC876AC}" type="pres">
      <dgm:prSet presAssocID="{76298243-A727-46EC-BDF7-E8415F3AFA45}" presName="linear" presStyleCnt="0">
        <dgm:presLayoutVars>
          <dgm:animLvl val="lvl"/>
          <dgm:resizeHandles val="exact"/>
        </dgm:presLayoutVars>
      </dgm:prSet>
      <dgm:spPr/>
    </dgm:pt>
    <dgm:pt modelId="{F2F06A66-B639-4E32-B3A1-143137C7C52F}" type="pres">
      <dgm:prSet presAssocID="{D9BBC954-F8A2-49BC-9762-ABA179CF42DE}" presName="parentText" presStyleLbl="node1" presStyleIdx="0" presStyleCnt="5">
        <dgm:presLayoutVars>
          <dgm:chMax val="0"/>
          <dgm:bulletEnabled val="1"/>
        </dgm:presLayoutVars>
      </dgm:prSet>
      <dgm:spPr/>
    </dgm:pt>
    <dgm:pt modelId="{2831A228-73D1-41EC-B86C-34D3148CF1E2}" type="pres">
      <dgm:prSet presAssocID="{D9BBC954-F8A2-49BC-9762-ABA179CF42DE}" presName="childText" presStyleLbl="revTx" presStyleIdx="0" presStyleCnt="5">
        <dgm:presLayoutVars>
          <dgm:bulletEnabled val="1"/>
        </dgm:presLayoutVars>
      </dgm:prSet>
      <dgm:spPr/>
    </dgm:pt>
    <dgm:pt modelId="{702EACFE-A172-4F2C-8DDB-C1FB6780142E}" type="pres">
      <dgm:prSet presAssocID="{A77993E8-42B5-41B0-8D1E-8ADFE8328E31}" presName="parentText" presStyleLbl="node1" presStyleIdx="1" presStyleCnt="5">
        <dgm:presLayoutVars>
          <dgm:chMax val="0"/>
          <dgm:bulletEnabled val="1"/>
        </dgm:presLayoutVars>
      </dgm:prSet>
      <dgm:spPr/>
    </dgm:pt>
    <dgm:pt modelId="{EF359978-5114-4179-8DA8-EBD2C1C095D8}" type="pres">
      <dgm:prSet presAssocID="{A77993E8-42B5-41B0-8D1E-8ADFE8328E31}" presName="childText" presStyleLbl="revTx" presStyleIdx="1" presStyleCnt="5">
        <dgm:presLayoutVars>
          <dgm:bulletEnabled val="1"/>
        </dgm:presLayoutVars>
      </dgm:prSet>
      <dgm:spPr/>
    </dgm:pt>
    <dgm:pt modelId="{1B887140-B61F-4DF7-AC2C-A4B9C29B315B}" type="pres">
      <dgm:prSet presAssocID="{4AE9F0E7-A5AE-4960-B8E9-146377F027CD}" presName="parentText" presStyleLbl="node1" presStyleIdx="2" presStyleCnt="5">
        <dgm:presLayoutVars>
          <dgm:chMax val="0"/>
          <dgm:bulletEnabled val="1"/>
        </dgm:presLayoutVars>
      </dgm:prSet>
      <dgm:spPr/>
    </dgm:pt>
    <dgm:pt modelId="{F5C0A3A5-2ED6-4B45-807E-39DD384240C4}" type="pres">
      <dgm:prSet presAssocID="{4AE9F0E7-A5AE-4960-B8E9-146377F027CD}" presName="childText" presStyleLbl="revTx" presStyleIdx="2" presStyleCnt="5">
        <dgm:presLayoutVars>
          <dgm:bulletEnabled val="1"/>
        </dgm:presLayoutVars>
      </dgm:prSet>
      <dgm:spPr/>
    </dgm:pt>
    <dgm:pt modelId="{0BC9C33B-D79A-48FE-AE18-96E02211F031}" type="pres">
      <dgm:prSet presAssocID="{B837D648-D45B-4D57-B004-D2DD24372DF6}" presName="parentText" presStyleLbl="node1" presStyleIdx="3" presStyleCnt="5">
        <dgm:presLayoutVars>
          <dgm:chMax val="0"/>
          <dgm:bulletEnabled val="1"/>
        </dgm:presLayoutVars>
      </dgm:prSet>
      <dgm:spPr/>
    </dgm:pt>
    <dgm:pt modelId="{95758C65-0BFE-4B15-B8E6-59FEC4C7B627}" type="pres">
      <dgm:prSet presAssocID="{B837D648-D45B-4D57-B004-D2DD24372DF6}" presName="childText" presStyleLbl="revTx" presStyleIdx="3" presStyleCnt="5">
        <dgm:presLayoutVars>
          <dgm:bulletEnabled val="1"/>
        </dgm:presLayoutVars>
      </dgm:prSet>
      <dgm:spPr/>
    </dgm:pt>
    <dgm:pt modelId="{1E2EBCB1-975E-4237-AF9C-9F2DD9D56AD4}" type="pres">
      <dgm:prSet presAssocID="{4A991112-A4EC-4531-8C95-97F5EEF03F30}" presName="parentText" presStyleLbl="node1" presStyleIdx="4" presStyleCnt="5">
        <dgm:presLayoutVars>
          <dgm:chMax val="0"/>
          <dgm:bulletEnabled val="1"/>
        </dgm:presLayoutVars>
      </dgm:prSet>
      <dgm:spPr/>
    </dgm:pt>
    <dgm:pt modelId="{D9D1661D-F679-4A31-A007-D56C59F57FB2}" type="pres">
      <dgm:prSet presAssocID="{4A991112-A4EC-4531-8C95-97F5EEF03F30}" presName="childText" presStyleLbl="revTx" presStyleIdx="4" presStyleCnt="5">
        <dgm:presLayoutVars>
          <dgm:bulletEnabled val="1"/>
        </dgm:presLayoutVars>
      </dgm:prSet>
      <dgm:spPr/>
    </dgm:pt>
  </dgm:ptLst>
  <dgm:cxnLst>
    <dgm:cxn modelId="{5D670202-9D94-44A5-AAD6-D0FEDA70A6F8}" type="presOf" srcId="{5C512362-6671-4083-B52F-DF2D931EF161}" destId="{F5C0A3A5-2ED6-4B45-807E-39DD384240C4}" srcOrd="0" destOrd="0" presId="urn:microsoft.com/office/officeart/2005/8/layout/vList2"/>
    <dgm:cxn modelId="{CB822E16-0734-461B-94F7-1783870EE8FB}" srcId="{76298243-A727-46EC-BDF7-E8415F3AFA45}" destId="{4A991112-A4EC-4531-8C95-97F5EEF03F30}" srcOrd="4" destOrd="0" parTransId="{D3C183FE-B221-494B-8A77-E2268705DF6B}" sibTransId="{5ACB75FB-B665-42A0-B34C-113C16E616D8}"/>
    <dgm:cxn modelId="{CFCFD75E-1F46-4E26-B687-D3510B2AD231}" srcId="{76298243-A727-46EC-BDF7-E8415F3AFA45}" destId="{B837D648-D45B-4D57-B004-D2DD24372DF6}" srcOrd="3" destOrd="0" parTransId="{DF428531-0927-4668-8D75-0F8D36011124}" sibTransId="{3ACE4C98-D889-470A-8AFC-72DE5CD2224A}"/>
    <dgm:cxn modelId="{E494F241-3B5A-4A2B-A0E9-F8C39082C389}" type="presOf" srcId="{A77993E8-42B5-41B0-8D1E-8ADFE8328E31}" destId="{702EACFE-A172-4F2C-8DDB-C1FB6780142E}" srcOrd="0" destOrd="0" presId="urn:microsoft.com/office/officeart/2005/8/layout/vList2"/>
    <dgm:cxn modelId="{A4D6F961-DFD0-40E2-85BF-7911562A5E26}" srcId="{76298243-A727-46EC-BDF7-E8415F3AFA45}" destId="{D9BBC954-F8A2-49BC-9762-ABA179CF42DE}" srcOrd="0" destOrd="0" parTransId="{5C80EF90-C5C3-4BF2-9EFD-989F6F321FF6}" sibTransId="{56B09DA5-4A9B-4AB3-B432-F1596DDB64AB}"/>
    <dgm:cxn modelId="{0BE45E46-7F97-4730-A890-B8B8A8AFC85A}" srcId="{4A991112-A4EC-4531-8C95-97F5EEF03F30}" destId="{B564121B-6660-4394-B743-4BA8A5BB9B29}" srcOrd="0" destOrd="0" parTransId="{73C8BC8F-90EB-477C-991B-6F420CB9A16C}" sibTransId="{25423EB6-698C-44B9-8F16-BA931A71520D}"/>
    <dgm:cxn modelId="{C4758B4A-A13D-4C10-BDAA-FC8B84429475}" type="presOf" srcId="{3E87F97C-523A-49AF-BFEC-EC963A1AA629}" destId="{2831A228-73D1-41EC-B86C-34D3148CF1E2}" srcOrd="0" destOrd="0" presId="urn:microsoft.com/office/officeart/2005/8/layout/vList2"/>
    <dgm:cxn modelId="{D5049F6F-7E94-4B55-9C2E-D504113E032F}" type="presOf" srcId="{4A991112-A4EC-4531-8C95-97F5EEF03F30}" destId="{1E2EBCB1-975E-4237-AF9C-9F2DD9D56AD4}" srcOrd="0" destOrd="0" presId="urn:microsoft.com/office/officeart/2005/8/layout/vList2"/>
    <dgm:cxn modelId="{E7C58653-8A11-447B-B86B-DE8F31714169}" srcId="{D9BBC954-F8A2-49BC-9762-ABA179CF42DE}" destId="{3E87F97C-523A-49AF-BFEC-EC963A1AA629}" srcOrd="0" destOrd="0" parTransId="{E6B072F0-F421-4CD8-A26A-904F23826B88}" sibTransId="{2AE2679C-61EB-45CC-A562-5C06EAE404B8}"/>
    <dgm:cxn modelId="{81D0E753-6C3E-4AB7-A950-918949604844}" srcId="{76298243-A727-46EC-BDF7-E8415F3AFA45}" destId="{4AE9F0E7-A5AE-4960-B8E9-146377F027CD}" srcOrd="2" destOrd="0" parTransId="{D8379A9E-1E64-4A54-9E15-5399E4478533}" sibTransId="{B6F19A58-D7C2-4E03-8D49-790E1C1F10FD}"/>
    <dgm:cxn modelId="{C5521E74-56EE-41FD-AE5B-F97A5635A40E}" srcId="{B837D648-D45B-4D57-B004-D2DD24372DF6}" destId="{E2B65D04-F5AB-4134-B078-02451923F4EC}" srcOrd="0" destOrd="0" parTransId="{4DCD3956-E165-4B8C-B3CD-7E7934462BB9}" sibTransId="{27898B92-45E3-4844-B5B0-7E6A20EEE291}"/>
    <dgm:cxn modelId="{2AE1EF75-1E9C-44A4-A0A5-4BE7FCB7473F}" srcId="{76298243-A727-46EC-BDF7-E8415F3AFA45}" destId="{A77993E8-42B5-41B0-8D1E-8ADFE8328E31}" srcOrd="1" destOrd="0" parTransId="{1EA9CDAA-62F3-4D74-8CEF-C688D1C442DE}" sibTransId="{0F7BBF2C-1195-43A0-832A-BDCDCA00235B}"/>
    <dgm:cxn modelId="{ED71E356-F928-4A09-8369-58330EED7927}" type="presOf" srcId="{D9BBC954-F8A2-49BC-9762-ABA179CF42DE}" destId="{F2F06A66-B639-4E32-B3A1-143137C7C52F}" srcOrd="0" destOrd="0" presId="urn:microsoft.com/office/officeart/2005/8/layout/vList2"/>
    <dgm:cxn modelId="{D229D35A-7C51-47CB-A6F9-F02A05376B67}" type="presOf" srcId="{E2B65D04-F5AB-4134-B078-02451923F4EC}" destId="{95758C65-0BFE-4B15-B8E6-59FEC4C7B627}" srcOrd="0" destOrd="0" presId="urn:microsoft.com/office/officeart/2005/8/layout/vList2"/>
    <dgm:cxn modelId="{C70C2D7F-FEEB-4486-9059-3986567FB081}" srcId="{A77993E8-42B5-41B0-8D1E-8ADFE8328E31}" destId="{DAF033BE-A580-40FD-9BCF-73E62AC235B5}" srcOrd="0" destOrd="0" parTransId="{4F3AE371-A05E-4F92-A1CD-BE4D60458D69}" sibTransId="{3123688A-BB42-4F09-B73A-AB9C1875FD05}"/>
    <dgm:cxn modelId="{957455B7-C749-4CB8-A10E-FD5C6E4B88F1}" type="presOf" srcId="{76298243-A727-46EC-BDF7-E8415F3AFA45}" destId="{C422AE10-E496-439E-A8C7-F6388EC876AC}" srcOrd="0" destOrd="0" presId="urn:microsoft.com/office/officeart/2005/8/layout/vList2"/>
    <dgm:cxn modelId="{71686BBB-37E2-4EC2-A8F0-EF4521598D71}" srcId="{4AE9F0E7-A5AE-4960-B8E9-146377F027CD}" destId="{5C512362-6671-4083-B52F-DF2D931EF161}" srcOrd="0" destOrd="0" parTransId="{77847AC9-62C8-4DE4-BD54-2D24BFBD14C9}" sibTransId="{ABFC6CE0-3375-4051-8946-11A2F8F6DEE8}"/>
    <dgm:cxn modelId="{C6BC32C5-5EF9-4907-8F98-3F364CE787A3}" type="presOf" srcId="{DAF033BE-A580-40FD-9BCF-73E62AC235B5}" destId="{EF359978-5114-4179-8DA8-EBD2C1C095D8}" srcOrd="0" destOrd="0" presId="urn:microsoft.com/office/officeart/2005/8/layout/vList2"/>
    <dgm:cxn modelId="{43DDF1D0-F377-456F-82FC-2BEE3B5159F6}" type="presOf" srcId="{B837D648-D45B-4D57-B004-D2DD24372DF6}" destId="{0BC9C33B-D79A-48FE-AE18-96E02211F031}" srcOrd="0" destOrd="0" presId="urn:microsoft.com/office/officeart/2005/8/layout/vList2"/>
    <dgm:cxn modelId="{C6190DDE-5728-4A45-AD5B-673B1746CDAA}" type="presOf" srcId="{4AE9F0E7-A5AE-4960-B8E9-146377F027CD}" destId="{1B887140-B61F-4DF7-AC2C-A4B9C29B315B}" srcOrd="0" destOrd="0" presId="urn:microsoft.com/office/officeart/2005/8/layout/vList2"/>
    <dgm:cxn modelId="{63B913E2-3D52-4548-A23A-75A9A1AF89B0}" type="presOf" srcId="{B564121B-6660-4394-B743-4BA8A5BB9B29}" destId="{D9D1661D-F679-4A31-A007-D56C59F57FB2}" srcOrd="0" destOrd="0" presId="urn:microsoft.com/office/officeart/2005/8/layout/vList2"/>
    <dgm:cxn modelId="{FC8B958A-95CB-495E-B329-9557576601F2}" type="presParOf" srcId="{C422AE10-E496-439E-A8C7-F6388EC876AC}" destId="{F2F06A66-B639-4E32-B3A1-143137C7C52F}" srcOrd="0" destOrd="0" presId="urn:microsoft.com/office/officeart/2005/8/layout/vList2"/>
    <dgm:cxn modelId="{DE662FCD-A8E0-431F-A54F-021E404ACA5D}" type="presParOf" srcId="{C422AE10-E496-439E-A8C7-F6388EC876AC}" destId="{2831A228-73D1-41EC-B86C-34D3148CF1E2}" srcOrd="1" destOrd="0" presId="urn:microsoft.com/office/officeart/2005/8/layout/vList2"/>
    <dgm:cxn modelId="{3ABAD65C-8B2A-4D45-A554-9C021DF5ACB1}" type="presParOf" srcId="{C422AE10-E496-439E-A8C7-F6388EC876AC}" destId="{702EACFE-A172-4F2C-8DDB-C1FB6780142E}" srcOrd="2" destOrd="0" presId="urn:microsoft.com/office/officeart/2005/8/layout/vList2"/>
    <dgm:cxn modelId="{0EC06961-B5B7-4C6E-940A-512C5EAF2B8F}" type="presParOf" srcId="{C422AE10-E496-439E-A8C7-F6388EC876AC}" destId="{EF359978-5114-4179-8DA8-EBD2C1C095D8}" srcOrd="3" destOrd="0" presId="urn:microsoft.com/office/officeart/2005/8/layout/vList2"/>
    <dgm:cxn modelId="{8F8BED47-417C-4561-94EE-CB13C93C6179}" type="presParOf" srcId="{C422AE10-E496-439E-A8C7-F6388EC876AC}" destId="{1B887140-B61F-4DF7-AC2C-A4B9C29B315B}" srcOrd="4" destOrd="0" presId="urn:microsoft.com/office/officeart/2005/8/layout/vList2"/>
    <dgm:cxn modelId="{C400730B-4A21-4323-86E8-C68969037529}" type="presParOf" srcId="{C422AE10-E496-439E-A8C7-F6388EC876AC}" destId="{F5C0A3A5-2ED6-4B45-807E-39DD384240C4}" srcOrd="5" destOrd="0" presId="urn:microsoft.com/office/officeart/2005/8/layout/vList2"/>
    <dgm:cxn modelId="{4FF41447-DA4B-45DD-9B04-AA4001132F5F}" type="presParOf" srcId="{C422AE10-E496-439E-A8C7-F6388EC876AC}" destId="{0BC9C33B-D79A-48FE-AE18-96E02211F031}" srcOrd="6" destOrd="0" presId="urn:microsoft.com/office/officeart/2005/8/layout/vList2"/>
    <dgm:cxn modelId="{584EC287-8509-4389-91DE-8849356D832B}" type="presParOf" srcId="{C422AE10-E496-439E-A8C7-F6388EC876AC}" destId="{95758C65-0BFE-4B15-B8E6-59FEC4C7B627}" srcOrd="7" destOrd="0" presId="urn:microsoft.com/office/officeart/2005/8/layout/vList2"/>
    <dgm:cxn modelId="{1CCAD33B-9957-4E3A-9938-9531D54367AF}" type="presParOf" srcId="{C422AE10-E496-439E-A8C7-F6388EC876AC}" destId="{1E2EBCB1-975E-4237-AF9C-9F2DD9D56AD4}" srcOrd="8" destOrd="0" presId="urn:microsoft.com/office/officeart/2005/8/layout/vList2"/>
    <dgm:cxn modelId="{15DCA800-1489-4ACB-ABDE-6448D7E5A1FF}" type="presParOf" srcId="{C422AE10-E496-439E-A8C7-F6388EC876AC}" destId="{D9D1661D-F679-4A31-A007-D56C59F57FB2}" srcOrd="9"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ED462C-97FE-4A40-BB2A-4500DF7801C2}" type="doc">
      <dgm:prSet loTypeId="urn:microsoft.com/office/officeart/2005/8/layout/lProcess2" loCatId="list" qsTypeId="urn:microsoft.com/office/officeart/2005/8/quickstyle/simple1" qsCatId="simple" csTypeId="urn:microsoft.com/office/officeart/2005/8/colors/accent6_1" csCatId="accent6" phldr="1"/>
      <dgm:spPr/>
      <dgm:t>
        <a:bodyPr/>
        <a:lstStyle/>
        <a:p>
          <a:endParaRPr lang="en-US"/>
        </a:p>
      </dgm:t>
    </dgm:pt>
    <dgm:pt modelId="{9E66DB32-C626-4181-B937-0160A98D72E6}">
      <dgm:prSet phldrT="[Text]" phldr="0"/>
      <dgm:spPr/>
      <dgm:t>
        <a:bodyPr/>
        <a:lstStyle/>
        <a:p>
          <a:pPr rtl="0"/>
          <a:r>
            <a:rPr lang="en-US" sz="1100" dirty="0">
              <a:latin typeface="Calibri"/>
              <a:ea typeface="Calibri"/>
              <a:cs typeface="Calibri"/>
            </a:rPr>
            <a:t>Transportation funding</a:t>
          </a:r>
          <a:endParaRPr lang="en-US" dirty="0"/>
        </a:p>
      </dgm:t>
    </dgm:pt>
    <dgm:pt modelId="{A042C611-E339-4316-A3CF-D986CD317EB7}" type="parTrans" cxnId="{FA49BC1F-EEA5-49F1-91FF-623F65474345}">
      <dgm:prSet/>
      <dgm:spPr/>
      <dgm:t>
        <a:bodyPr/>
        <a:lstStyle/>
        <a:p>
          <a:endParaRPr lang="en-US"/>
        </a:p>
      </dgm:t>
    </dgm:pt>
    <dgm:pt modelId="{138028D7-52E9-41D6-B58E-66A298C259E4}" type="sibTrans" cxnId="{FA49BC1F-EEA5-49F1-91FF-623F65474345}">
      <dgm:prSet/>
      <dgm:spPr/>
      <dgm:t>
        <a:bodyPr/>
        <a:lstStyle/>
        <a:p>
          <a:endParaRPr lang="en-US"/>
        </a:p>
      </dgm:t>
    </dgm:pt>
    <dgm:pt modelId="{96AF6162-CACF-4024-9163-894461FE8879}">
      <dgm:prSet phldr="0"/>
      <dgm:spPr/>
      <dgm:t>
        <a:bodyPr/>
        <a:lstStyle/>
        <a:p>
          <a:pPr rtl="0"/>
          <a:r>
            <a:rPr lang="en-US" sz="1100" dirty="0">
              <a:latin typeface="Calibri"/>
              <a:ea typeface="Calibri"/>
              <a:cs typeface="Calibri"/>
            </a:rPr>
            <a:t> Eligibility</a:t>
          </a:r>
        </a:p>
      </dgm:t>
    </dgm:pt>
    <dgm:pt modelId="{612FE4EB-B923-4302-9E3E-E0482040CE03}" type="parTrans" cxnId="{8209E106-5DC0-4B3B-BF30-0911D9EF9620}">
      <dgm:prSet/>
      <dgm:spPr/>
    </dgm:pt>
    <dgm:pt modelId="{22E59533-92A0-4C87-A058-E44930DF384E}" type="sibTrans" cxnId="{8209E106-5DC0-4B3B-BF30-0911D9EF9620}">
      <dgm:prSet/>
      <dgm:spPr/>
    </dgm:pt>
    <dgm:pt modelId="{BF91E51D-4CC4-4F25-B7B2-91C6807845DA}">
      <dgm:prSet phldr="0"/>
      <dgm:spPr/>
      <dgm:t>
        <a:bodyPr/>
        <a:lstStyle/>
        <a:p>
          <a:pPr algn="l">
            <a:lnSpc>
              <a:spcPct val="90000"/>
            </a:lnSpc>
          </a:pPr>
          <a:r>
            <a:rPr lang="en-US" sz="1100" dirty="0">
              <a:latin typeface="Calibri"/>
              <a:ea typeface="Calibri"/>
              <a:cs typeface="Calibri"/>
            </a:rPr>
            <a:t>Over 18-years-old</a:t>
          </a:r>
        </a:p>
      </dgm:t>
    </dgm:pt>
    <dgm:pt modelId="{7E27D2F5-B82C-4457-B5D2-3343D0A31D77}" type="parTrans" cxnId="{77F87EC2-1357-41EF-96DA-935C2518940B}">
      <dgm:prSet/>
      <dgm:spPr/>
    </dgm:pt>
    <dgm:pt modelId="{34469A16-1865-4316-AF7E-5BF6C490119E}" type="sibTrans" cxnId="{77F87EC2-1357-41EF-96DA-935C2518940B}">
      <dgm:prSet/>
      <dgm:spPr/>
    </dgm:pt>
    <dgm:pt modelId="{BA3F6295-170D-4D4D-AC97-2F3F2CB6CDA9}">
      <dgm:prSet phldr="0"/>
      <dgm:spPr/>
      <dgm:t>
        <a:bodyPr/>
        <a:lstStyle/>
        <a:p>
          <a:pPr algn="l" rtl="0">
            <a:lnSpc>
              <a:spcPct val="90000"/>
            </a:lnSpc>
          </a:pPr>
          <a:r>
            <a:rPr lang="en-US" sz="1100" dirty="0">
              <a:latin typeface="Calibri"/>
              <a:ea typeface="Calibri"/>
              <a:cs typeface="Calibri"/>
            </a:rPr>
            <a:t>Significant restrictions for Activities of Daily Living (ADLs)</a:t>
          </a:r>
        </a:p>
      </dgm:t>
    </dgm:pt>
    <dgm:pt modelId="{6E0D5C44-8B95-437E-847B-2FD46B696AD1}" type="parTrans" cxnId="{CA903B8E-98D5-467E-B0DD-5031EE6E8322}">
      <dgm:prSet/>
      <dgm:spPr/>
    </dgm:pt>
    <dgm:pt modelId="{9262C032-768C-4F21-9B23-CAD7AC5A5A3E}" type="sibTrans" cxnId="{CA903B8E-98D5-467E-B0DD-5031EE6E8322}">
      <dgm:prSet/>
      <dgm:spPr/>
    </dgm:pt>
    <dgm:pt modelId="{B93E6AD4-B908-47D0-BABE-D6FAF10E1991}">
      <dgm:prSet phldr="0"/>
      <dgm:spPr/>
      <dgm:t>
        <a:bodyPr/>
        <a:lstStyle/>
        <a:p>
          <a:pPr algn="l" rtl="0">
            <a:lnSpc>
              <a:spcPct val="90000"/>
            </a:lnSpc>
          </a:pPr>
          <a:r>
            <a:rPr lang="en-US" sz="1100" dirty="0">
              <a:latin typeface="Calibri"/>
              <a:ea typeface="Calibri"/>
              <a:cs typeface="Calibri"/>
            </a:rPr>
            <a:t>Require significant assistance with ADLs from another person, device, or animal.</a:t>
          </a:r>
        </a:p>
      </dgm:t>
    </dgm:pt>
    <dgm:pt modelId="{730F4988-64BC-41E7-9EBA-1EB0EB54EF8E}" type="parTrans" cxnId="{B82F8EAF-FA9A-46E2-B86A-EBC19B3AD6A3}">
      <dgm:prSet/>
      <dgm:spPr/>
    </dgm:pt>
    <dgm:pt modelId="{A617725D-80E8-48BA-85F9-9CBFF6DE92B7}" type="sibTrans" cxnId="{B82F8EAF-FA9A-46E2-B86A-EBC19B3AD6A3}">
      <dgm:prSet/>
      <dgm:spPr/>
    </dgm:pt>
    <dgm:pt modelId="{60666C98-AF4E-425D-ADE9-637C14610163}">
      <dgm:prSet phldr="0"/>
      <dgm:spPr/>
      <dgm:t>
        <a:bodyPr/>
        <a:lstStyle/>
        <a:p>
          <a:pPr algn="l" rtl="0">
            <a:lnSpc>
              <a:spcPct val="90000"/>
            </a:lnSpc>
          </a:pPr>
          <a:r>
            <a:rPr lang="en-US" sz="1100" dirty="0">
              <a:latin typeface="Calibri"/>
              <a:ea typeface="Calibri"/>
              <a:cs typeface="Calibri"/>
            </a:rPr>
            <a:t>Income criteria must be met</a:t>
          </a:r>
        </a:p>
      </dgm:t>
    </dgm:pt>
    <dgm:pt modelId="{D940E374-D48A-4656-AB2C-5ED61429BA7F}" type="parTrans" cxnId="{019C0E88-C48C-4835-A398-5B509E897B04}">
      <dgm:prSet/>
      <dgm:spPr/>
    </dgm:pt>
    <dgm:pt modelId="{01C831E0-38EC-46A5-8AC0-3740C5BC4193}" type="sibTrans" cxnId="{019C0E88-C48C-4835-A398-5B509E897B04}">
      <dgm:prSet/>
      <dgm:spPr/>
    </dgm:pt>
    <dgm:pt modelId="{F8575123-16F9-47CB-97AB-CD3671729687}">
      <dgm:prSet phldr="0"/>
      <dgm:spPr/>
      <dgm:t>
        <a:bodyPr/>
        <a:lstStyle/>
        <a:p>
          <a:pPr algn="l">
            <a:lnSpc>
              <a:spcPct val="90000"/>
            </a:lnSpc>
          </a:pPr>
          <a:r>
            <a:rPr lang="en-US" sz="1100" dirty="0">
              <a:latin typeface="Calibri"/>
              <a:ea typeface="Calibri"/>
              <a:cs typeface="Calibri"/>
            </a:rPr>
            <a:t>Application Process</a:t>
          </a:r>
        </a:p>
      </dgm:t>
    </dgm:pt>
    <dgm:pt modelId="{644B4809-459D-4B71-9007-E1BCEF64FB11}" type="parTrans" cxnId="{E824BC1A-3CAA-4EC4-884C-F4A7072BEFB2}">
      <dgm:prSet/>
      <dgm:spPr/>
    </dgm:pt>
    <dgm:pt modelId="{7E193E05-E31F-45B8-B972-2E457823C00B}" type="sibTrans" cxnId="{E824BC1A-3CAA-4EC4-884C-F4A7072BEFB2}">
      <dgm:prSet/>
      <dgm:spPr/>
    </dgm:pt>
    <dgm:pt modelId="{8D53C3E8-B1D2-4701-BB3B-3A13CF87BC21}">
      <dgm:prSet phldr="0"/>
      <dgm:spPr/>
      <dgm:t>
        <a:bodyPr/>
        <a:lstStyle/>
        <a:p>
          <a:pPr rtl="0"/>
          <a:r>
            <a:rPr lang="en-US" sz="1100" dirty="0">
              <a:latin typeface="Calibri"/>
              <a:ea typeface="Calibri"/>
              <a:cs typeface="Calibri"/>
            </a:rPr>
            <a:t>Section 1: Applicant self-report of disabilities</a:t>
          </a:r>
        </a:p>
      </dgm:t>
    </dgm:pt>
    <dgm:pt modelId="{A37EABD4-2AEC-445E-9C31-3D5CE9014B91}" type="parTrans" cxnId="{A4B263E7-E320-42C3-8A0C-3214730388C1}">
      <dgm:prSet/>
      <dgm:spPr/>
    </dgm:pt>
    <dgm:pt modelId="{E8986D07-957A-475F-965B-2C3F58A8F17A}" type="sibTrans" cxnId="{A4B263E7-E320-42C3-8A0C-3214730388C1}">
      <dgm:prSet/>
      <dgm:spPr/>
    </dgm:pt>
    <dgm:pt modelId="{3CF42C88-38AC-42C0-B2CC-065447F39729}">
      <dgm:prSet phldr="0"/>
      <dgm:spPr/>
      <dgm:t>
        <a:bodyPr/>
        <a:lstStyle/>
        <a:p>
          <a:pPr rtl="0"/>
          <a:r>
            <a:rPr lang="en-US" sz="1100" dirty="0">
              <a:latin typeface="Calibri"/>
              <a:ea typeface="Calibri"/>
              <a:cs typeface="Calibri"/>
            </a:rPr>
            <a:t>Section 2: Medical Confirmation (MD/NP)</a:t>
          </a:r>
        </a:p>
      </dgm:t>
    </dgm:pt>
    <dgm:pt modelId="{DC42C9C6-DB98-4382-AB1C-D61276079A40}" type="parTrans" cxnId="{EBD75D8D-7FBE-4D9E-AD39-00264B225AFF}">
      <dgm:prSet/>
      <dgm:spPr/>
    </dgm:pt>
    <dgm:pt modelId="{72DC7B65-85DB-4E7A-8968-9AE65B9F464C}" type="sibTrans" cxnId="{EBD75D8D-7FBE-4D9E-AD39-00264B225AFF}">
      <dgm:prSet/>
      <dgm:spPr/>
    </dgm:pt>
    <dgm:pt modelId="{0C4F62ED-C678-4F63-9194-B50F423EC696}">
      <dgm:prSet phldr="0"/>
      <dgm:spPr/>
      <dgm:t>
        <a:bodyPr/>
        <a:lstStyle/>
        <a:p>
          <a:pPr rtl="0"/>
          <a:r>
            <a:rPr lang="en-US" sz="1100" dirty="0">
              <a:latin typeface="Calibri"/>
              <a:ea typeface="Calibri"/>
              <a:cs typeface="Calibri"/>
            </a:rPr>
            <a:t>Section 3: Daily Living Impacts       (MD/NP, Psychologist, SW, RN/RPN, PT, OT, or Chiropractor)</a:t>
          </a:r>
        </a:p>
      </dgm:t>
    </dgm:pt>
    <dgm:pt modelId="{74E235AE-F4F8-471E-B287-97DE952FA8E9}" type="parTrans" cxnId="{49182DA5-1C2A-44C6-ACEF-9AC6164B48FD}">
      <dgm:prSet/>
      <dgm:spPr/>
    </dgm:pt>
    <dgm:pt modelId="{F896BFFA-F0C7-4B8F-AB1B-883E8A00899D}" type="sibTrans" cxnId="{49182DA5-1C2A-44C6-ACEF-9AC6164B48FD}">
      <dgm:prSet/>
      <dgm:spPr/>
    </dgm:pt>
    <dgm:pt modelId="{237B5608-919D-49D7-B887-A5DD4FE4E952}">
      <dgm:prSet phldr="0"/>
      <dgm:spPr/>
      <dgm:t>
        <a:bodyPr/>
        <a:lstStyle/>
        <a:p>
          <a:r>
            <a:rPr lang="en-US" sz="1100" dirty="0">
              <a:latin typeface="Calibri"/>
              <a:ea typeface="Calibri"/>
              <a:cs typeface="Calibri"/>
            </a:rPr>
            <a:t>Benefits/Assistance Highlights</a:t>
          </a:r>
        </a:p>
      </dgm:t>
    </dgm:pt>
    <dgm:pt modelId="{8FD1351A-B00C-4489-8E84-757DCD57390A}" type="parTrans" cxnId="{CE79C745-AB9B-491F-855B-3E7D103CA105}">
      <dgm:prSet/>
      <dgm:spPr/>
    </dgm:pt>
    <dgm:pt modelId="{E2AC3CA8-67C9-4AE8-BAB2-EE8BF9AF2F29}" type="sibTrans" cxnId="{CE79C745-AB9B-491F-855B-3E7D103CA105}">
      <dgm:prSet/>
      <dgm:spPr/>
    </dgm:pt>
    <dgm:pt modelId="{FF08AABE-3E3B-41DD-976C-E4348F2E7E1C}">
      <dgm:prSet phldr="0"/>
      <dgm:spPr/>
      <dgm:t>
        <a:bodyPr/>
        <a:lstStyle/>
        <a:p>
          <a:r>
            <a:rPr lang="en-US" sz="1100" dirty="0">
              <a:latin typeface="Calibri"/>
              <a:ea typeface="Calibri"/>
              <a:cs typeface="Calibri"/>
            </a:rPr>
            <a:t>Monthly stipend</a:t>
          </a:r>
        </a:p>
      </dgm:t>
    </dgm:pt>
    <dgm:pt modelId="{EDDFCAE1-A99D-4842-A7BD-E47E4D4FDF1E}" type="parTrans" cxnId="{E1415025-DF4F-4FB8-B91A-4F682B8E3105}">
      <dgm:prSet/>
      <dgm:spPr/>
    </dgm:pt>
    <dgm:pt modelId="{C57B42F6-2F52-42F0-943A-33A733E90F92}" type="sibTrans" cxnId="{E1415025-DF4F-4FB8-B91A-4F682B8E3105}">
      <dgm:prSet/>
      <dgm:spPr/>
    </dgm:pt>
    <dgm:pt modelId="{CF04BD00-4247-41D5-BFC7-88E289E0E0A0}">
      <dgm:prSet phldr="0"/>
      <dgm:spPr/>
      <dgm:t>
        <a:bodyPr/>
        <a:lstStyle/>
        <a:p>
          <a:pPr rtl="0"/>
          <a:r>
            <a:rPr lang="en-US" sz="1100" dirty="0">
              <a:latin typeface="Calibri"/>
              <a:ea typeface="Calibri"/>
              <a:cs typeface="Calibri"/>
            </a:rPr>
            <a:t>Dental, vision, equipment, devices, podiatry, &amp; paramedical coverage</a:t>
          </a:r>
          <a:endParaRPr lang="en-US" dirty="0"/>
        </a:p>
      </dgm:t>
    </dgm:pt>
    <dgm:pt modelId="{0C841232-2A0C-4E71-8BA4-D7CD6900936C}" type="parTrans" cxnId="{E5AAC568-319B-4493-BA21-4E9D08A82F1B}">
      <dgm:prSet/>
      <dgm:spPr/>
    </dgm:pt>
    <dgm:pt modelId="{0BE09664-8AF2-4DD4-A56B-D66FD9B77A3B}" type="sibTrans" cxnId="{E5AAC568-319B-4493-BA21-4E9D08A82F1B}">
      <dgm:prSet/>
      <dgm:spPr/>
    </dgm:pt>
    <dgm:pt modelId="{F62F8B33-A20F-4554-858C-7307D091F4A7}">
      <dgm:prSet phldr="0"/>
      <dgm:spPr/>
      <dgm:t>
        <a:bodyPr/>
        <a:lstStyle/>
        <a:p>
          <a:pPr rtl="0"/>
          <a:r>
            <a:rPr lang="en-US" sz="1100" dirty="0">
              <a:latin typeface="Calibri"/>
              <a:ea typeface="Calibri"/>
              <a:cs typeface="Calibri"/>
            </a:rPr>
            <a:t>Employment &amp; Education supports</a:t>
          </a:r>
        </a:p>
      </dgm:t>
    </dgm:pt>
    <dgm:pt modelId="{EA97D127-3CAD-4434-B1BD-8A2222590F1E}" type="parTrans" cxnId="{7DAC62A0-B85F-4901-84C4-575742E00BA4}">
      <dgm:prSet/>
      <dgm:spPr/>
    </dgm:pt>
    <dgm:pt modelId="{CC511F42-45B0-42BC-9966-0B1424BEABD2}" type="sibTrans" cxnId="{7DAC62A0-B85F-4901-84C4-575742E00BA4}">
      <dgm:prSet/>
      <dgm:spPr/>
    </dgm:pt>
    <dgm:pt modelId="{4D35B4C6-122A-4126-9A5A-EBC2C6B72C31}">
      <dgm:prSet phldr="0"/>
      <dgm:spPr/>
      <dgm:t>
        <a:bodyPr/>
        <a:lstStyle/>
        <a:p>
          <a:pPr rtl="0"/>
          <a:r>
            <a:rPr lang="en-US" sz="1100" dirty="0">
              <a:latin typeface="Calibri"/>
              <a:ea typeface="Calibri"/>
              <a:cs typeface="Calibri"/>
            </a:rPr>
            <a:t>Crisis supplements</a:t>
          </a:r>
        </a:p>
      </dgm:t>
    </dgm:pt>
    <dgm:pt modelId="{20F48BDC-005E-4026-B301-063CB9F12172}" type="parTrans" cxnId="{220C39D5-BED5-44DB-8C7C-625A1EF79743}">
      <dgm:prSet/>
      <dgm:spPr/>
    </dgm:pt>
    <dgm:pt modelId="{AB059DE7-EF38-4D67-B951-197214F9FDB3}" type="sibTrans" cxnId="{220C39D5-BED5-44DB-8C7C-625A1EF79743}">
      <dgm:prSet/>
      <dgm:spPr/>
    </dgm:pt>
    <dgm:pt modelId="{73B458DF-8EDA-42B5-99A4-58ED777C11CF}">
      <dgm:prSet phldr="0"/>
      <dgm:spPr/>
      <dgm:t>
        <a:bodyPr/>
        <a:lstStyle/>
        <a:p>
          <a:pPr rtl="0"/>
          <a:r>
            <a:rPr lang="en-US" sz="1100" dirty="0">
              <a:latin typeface="Calibri"/>
              <a:ea typeface="Calibri"/>
              <a:cs typeface="Calibri"/>
            </a:rPr>
            <a:t>Discounts with select government services</a:t>
          </a:r>
        </a:p>
      </dgm:t>
    </dgm:pt>
    <dgm:pt modelId="{94159276-C342-42B8-B7AB-BDED82F0A271}" type="parTrans" cxnId="{29F66810-7D7E-4BC2-8723-01F8A443EB50}">
      <dgm:prSet/>
      <dgm:spPr/>
    </dgm:pt>
    <dgm:pt modelId="{D1BC94AF-2F78-49D6-8598-F02C42166D06}" type="sibTrans" cxnId="{29F66810-7D7E-4BC2-8723-01F8A443EB50}">
      <dgm:prSet/>
      <dgm:spPr/>
    </dgm:pt>
    <dgm:pt modelId="{7F2C81D6-9035-453A-96A8-B25F929E623B}" type="pres">
      <dgm:prSet presAssocID="{3FED462C-97FE-4A40-BB2A-4500DF7801C2}" presName="theList" presStyleCnt="0">
        <dgm:presLayoutVars>
          <dgm:dir/>
          <dgm:animLvl val="lvl"/>
          <dgm:resizeHandles val="exact"/>
        </dgm:presLayoutVars>
      </dgm:prSet>
      <dgm:spPr/>
    </dgm:pt>
    <dgm:pt modelId="{005D1855-F3F4-437E-889D-699241429500}" type="pres">
      <dgm:prSet presAssocID="{96AF6162-CACF-4024-9163-894461FE8879}" presName="compNode" presStyleCnt="0"/>
      <dgm:spPr/>
    </dgm:pt>
    <dgm:pt modelId="{0C08BA25-A34D-46FD-AD52-540C05EC313F}" type="pres">
      <dgm:prSet presAssocID="{96AF6162-CACF-4024-9163-894461FE8879}" presName="aNode" presStyleLbl="bgShp" presStyleIdx="0" presStyleCnt="3"/>
      <dgm:spPr/>
    </dgm:pt>
    <dgm:pt modelId="{0ABAF7D4-7215-456C-9B78-50DAB75631A6}" type="pres">
      <dgm:prSet presAssocID="{96AF6162-CACF-4024-9163-894461FE8879}" presName="textNode" presStyleLbl="bgShp" presStyleIdx="0" presStyleCnt="3"/>
      <dgm:spPr/>
    </dgm:pt>
    <dgm:pt modelId="{0A96F2A0-F928-43DF-897E-4F07AB16B1B8}" type="pres">
      <dgm:prSet presAssocID="{96AF6162-CACF-4024-9163-894461FE8879}" presName="compChildNode" presStyleCnt="0"/>
      <dgm:spPr/>
    </dgm:pt>
    <dgm:pt modelId="{A5375EA6-7E60-4D4D-84C7-4EEE7F804DE2}" type="pres">
      <dgm:prSet presAssocID="{96AF6162-CACF-4024-9163-894461FE8879}" presName="theInnerList" presStyleCnt="0"/>
      <dgm:spPr/>
    </dgm:pt>
    <dgm:pt modelId="{7B5FE257-D092-4511-9003-ADE5CB93358C}" type="pres">
      <dgm:prSet presAssocID="{BF91E51D-4CC4-4F25-B7B2-91C6807845DA}" presName="childNode" presStyleLbl="node1" presStyleIdx="0" presStyleCnt="13">
        <dgm:presLayoutVars>
          <dgm:bulletEnabled val="1"/>
        </dgm:presLayoutVars>
      </dgm:prSet>
      <dgm:spPr/>
    </dgm:pt>
    <dgm:pt modelId="{2CF2224B-17F2-4207-9FC3-4789F2C0BEB4}" type="pres">
      <dgm:prSet presAssocID="{BF91E51D-4CC4-4F25-B7B2-91C6807845DA}" presName="aSpace2" presStyleCnt="0"/>
      <dgm:spPr/>
    </dgm:pt>
    <dgm:pt modelId="{387ED37D-0BC5-4AD5-B166-46F6A6078181}" type="pres">
      <dgm:prSet presAssocID="{BA3F6295-170D-4D4D-AC97-2F3F2CB6CDA9}" presName="childNode" presStyleLbl="node1" presStyleIdx="1" presStyleCnt="13">
        <dgm:presLayoutVars>
          <dgm:bulletEnabled val="1"/>
        </dgm:presLayoutVars>
      </dgm:prSet>
      <dgm:spPr/>
    </dgm:pt>
    <dgm:pt modelId="{1236DB9C-EDC1-4A8B-9322-449BACBD8613}" type="pres">
      <dgm:prSet presAssocID="{BA3F6295-170D-4D4D-AC97-2F3F2CB6CDA9}" presName="aSpace2" presStyleCnt="0"/>
      <dgm:spPr/>
    </dgm:pt>
    <dgm:pt modelId="{0C4FB216-03DB-4D55-BDFB-8B56642A201B}" type="pres">
      <dgm:prSet presAssocID="{B93E6AD4-B908-47D0-BABE-D6FAF10E1991}" presName="childNode" presStyleLbl="node1" presStyleIdx="2" presStyleCnt="13">
        <dgm:presLayoutVars>
          <dgm:bulletEnabled val="1"/>
        </dgm:presLayoutVars>
      </dgm:prSet>
      <dgm:spPr/>
    </dgm:pt>
    <dgm:pt modelId="{7D1FD2F7-8EF5-49E6-B9B2-EA6154C8027D}" type="pres">
      <dgm:prSet presAssocID="{B93E6AD4-B908-47D0-BABE-D6FAF10E1991}" presName="aSpace2" presStyleCnt="0"/>
      <dgm:spPr/>
    </dgm:pt>
    <dgm:pt modelId="{A9CE127C-347E-4594-BAC8-B82A677ADC9C}" type="pres">
      <dgm:prSet presAssocID="{60666C98-AF4E-425D-ADE9-637C14610163}" presName="childNode" presStyleLbl="node1" presStyleIdx="3" presStyleCnt="13">
        <dgm:presLayoutVars>
          <dgm:bulletEnabled val="1"/>
        </dgm:presLayoutVars>
      </dgm:prSet>
      <dgm:spPr/>
    </dgm:pt>
    <dgm:pt modelId="{D785D346-D7FB-4217-A6DF-CBB33351BE61}" type="pres">
      <dgm:prSet presAssocID="{96AF6162-CACF-4024-9163-894461FE8879}" presName="aSpace" presStyleCnt="0"/>
      <dgm:spPr/>
    </dgm:pt>
    <dgm:pt modelId="{F00D3309-DC6B-4180-95D9-6DED23062525}" type="pres">
      <dgm:prSet presAssocID="{F8575123-16F9-47CB-97AB-CD3671729687}" presName="compNode" presStyleCnt="0"/>
      <dgm:spPr/>
    </dgm:pt>
    <dgm:pt modelId="{43802E80-E167-40E8-9AA5-5D69326CDEE1}" type="pres">
      <dgm:prSet presAssocID="{F8575123-16F9-47CB-97AB-CD3671729687}" presName="aNode" presStyleLbl="bgShp" presStyleIdx="1" presStyleCnt="3"/>
      <dgm:spPr/>
    </dgm:pt>
    <dgm:pt modelId="{3B225BA2-C541-45D3-B2AD-1ABF61FD8D7F}" type="pres">
      <dgm:prSet presAssocID="{F8575123-16F9-47CB-97AB-CD3671729687}" presName="textNode" presStyleLbl="bgShp" presStyleIdx="1" presStyleCnt="3"/>
      <dgm:spPr/>
    </dgm:pt>
    <dgm:pt modelId="{A76F6E41-B763-4A8A-87F0-D1990FB97B16}" type="pres">
      <dgm:prSet presAssocID="{F8575123-16F9-47CB-97AB-CD3671729687}" presName="compChildNode" presStyleCnt="0"/>
      <dgm:spPr/>
    </dgm:pt>
    <dgm:pt modelId="{70C25BAB-E015-4BCD-B390-66AD8A418C4B}" type="pres">
      <dgm:prSet presAssocID="{F8575123-16F9-47CB-97AB-CD3671729687}" presName="theInnerList" presStyleCnt="0"/>
      <dgm:spPr/>
    </dgm:pt>
    <dgm:pt modelId="{DBDA14D1-1314-4146-BCCF-D2D2425DA202}" type="pres">
      <dgm:prSet presAssocID="{8D53C3E8-B1D2-4701-BB3B-3A13CF87BC21}" presName="childNode" presStyleLbl="node1" presStyleIdx="4" presStyleCnt="13">
        <dgm:presLayoutVars>
          <dgm:bulletEnabled val="1"/>
        </dgm:presLayoutVars>
      </dgm:prSet>
      <dgm:spPr/>
    </dgm:pt>
    <dgm:pt modelId="{03D817C0-FD26-4EC4-BE4E-C5FBC8E888D7}" type="pres">
      <dgm:prSet presAssocID="{8D53C3E8-B1D2-4701-BB3B-3A13CF87BC21}" presName="aSpace2" presStyleCnt="0"/>
      <dgm:spPr/>
    </dgm:pt>
    <dgm:pt modelId="{93365460-3E53-49C4-A2E7-CCD4765535B0}" type="pres">
      <dgm:prSet presAssocID="{3CF42C88-38AC-42C0-B2CC-065447F39729}" presName="childNode" presStyleLbl="node1" presStyleIdx="5" presStyleCnt="13">
        <dgm:presLayoutVars>
          <dgm:bulletEnabled val="1"/>
        </dgm:presLayoutVars>
      </dgm:prSet>
      <dgm:spPr/>
    </dgm:pt>
    <dgm:pt modelId="{B08D63D8-3858-47FD-8479-D443ABC7717A}" type="pres">
      <dgm:prSet presAssocID="{3CF42C88-38AC-42C0-B2CC-065447F39729}" presName="aSpace2" presStyleCnt="0"/>
      <dgm:spPr/>
    </dgm:pt>
    <dgm:pt modelId="{31A55AEE-C78D-4303-8CB2-6C8940B0CBE3}" type="pres">
      <dgm:prSet presAssocID="{0C4F62ED-C678-4F63-9194-B50F423EC696}" presName="childNode" presStyleLbl="node1" presStyleIdx="6" presStyleCnt="13">
        <dgm:presLayoutVars>
          <dgm:bulletEnabled val="1"/>
        </dgm:presLayoutVars>
      </dgm:prSet>
      <dgm:spPr/>
    </dgm:pt>
    <dgm:pt modelId="{6965BCAC-0DC7-4517-9A70-B078B19BD0C2}" type="pres">
      <dgm:prSet presAssocID="{F8575123-16F9-47CB-97AB-CD3671729687}" presName="aSpace" presStyleCnt="0"/>
      <dgm:spPr/>
    </dgm:pt>
    <dgm:pt modelId="{B875E9D4-CF16-4913-B7E6-D03D65FBE0C1}" type="pres">
      <dgm:prSet presAssocID="{237B5608-919D-49D7-B887-A5DD4FE4E952}" presName="compNode" presStyleCnt="0"/>
      <dgm:spPr/>
    </dgm:pt>
    <dgm:pt modelId="{7C3401B6-2546-42C8-BA67-7AAAA2D31AB4}" type="pres">
      <dgm:prSet presAssocID="{237B5608-919D-49D7-B887-A5DD4FE4E952}" presName="aNode" presStyleLbl="bgShp" presStyleIdx="2" presStyleCnt="3"/>
      <dgm:spPr/>
    </dgm:pt>
    <dgm:pt modelId="{0293AD5F-6B7C-4235-B103-4EDF44430ECB}" type="pres">
      <dgm:prSet presAssocID="{237B5608-919D-49D7-B887-A5DD4FE4E952}" presName="textNode" presStyleLbl="bgShp" presStyleIdx="2" presStyleCnt="3"/>
      <dgm:spPr/>
    </dgm:pt>
    <dgm:pt modelId="{DB2F029E-8836-426C-86F5-A66410289645}" type="pres">
      <dgm:prSet presAssocID="{237B5608-919D-49D7-B887-A5DD4FE4E952}" presName="compChildNode" presStyleCnt="0"/>
      <dgm:spPr/>
    </dgm:pt>
    <dgm:pt modelId="{96AE4DD6-B418-4A9A-B1E0-C3ABF9B95897}" type="pres">
      <dgm:prSet presAssocID="{237B5608-919D-49D7-B887-A5DD4FE4E952}" presName="theInnerList" presStyleCnt="0"/>
      <dgm:spPr/>
    </dgm:pt>
    <dgm:pt modelId="{C3E50534-0340-4A19-9E03-5E97EB4DC7A8}" type="pres">
      <dgm:prSet presAssocID="{FF08AABE-3E3B-41DD-976C-E4348F2E7E1C}" presName="childNode" presStyleLbl="node1" presStyleIdx="7" presStyleCnt="13">
        <dgm:presLayoutVars>
          <dgm:bulletEnabled val="1"/>
        </dgm:presLayoutVars>
      </dgm:prSet>
      <dgm:spPr/>
    </dgm:pt>
    <dgm:pt modelId="{0CC7F876-0211-4CCB-B43F-86C27CA14E46}" type="pres">
      <dgm:prSet presAssocID="{FF08AABE-3E3B-41DD-976C-E4348F2E7E1C}" presName="aSpace2" presStyleCnt="0"/>
      <dgm:spPr/>
    </dgm:pt>
    <dgm:pt modelId="{E17F214B-954E-420C-93C0-A01546DBFA32}" type="pres">
      <dgm:prSet presAssocID="{CF04BD00-4247-41D5-BFC7-88E289E0E0A0}" presName="childNode" presStyleLbl="node1" presStyleIdx="8" presStyleCnt="13">
        <dgm:presLayoutVars>
          <dgm:bulletEnabled val="1"/>
        </dgm:presLayoutVars>
      </dgm:prSet>
      <dgm:spPr/>
    </dgm:pt>
    <dgm:pt modelId="{800455EF-3550-4911-B41D-3EDB5C56E24E}" type="pres">
      <dgm:prSet presAssocID="{CF04BD00-4247-41D5-BFC7-88E289E0E0A0}" presName="aSpace2" presStyleCnt="0"/>
      <dgm:spPr/>
    </dgm:pt>
    <dgm:pt modelId="{769639F5-B860-43B5-B07E-E7FE97CB9986}" type="pres">
      <dgm:prSet presAssocID="{9E66DB32-C626-4181-B937-0160A98D72E6}" presName="childNode" presStyleLbl="node1" presStyleIdx="9" presStyleCnt="13">
        <dgm:presLayoutVars>
          <dgm:bulletEnabled val="1"/>
        </dgm:presLayoutVars>
      </dgm:prSet>
      <dgm:spPr/>
    </dgm:pt>
    <dgm:pt modelId="{7CD4EE02-92C3-4DA8-B6E4-AAD82D8BB73C}" type="pres">
      <dgm:prSet presAssocID="{9E66DB32-C626-4181-B937-0160A98D72E6}" presName="aSpace2" presStyleCnt="0"/>
      <dgm:spPr/>
    </dgm:pt>
    <dgm:pt modelId="{3C0DA705-3A37-41F7-9D23-E5CF77100E41}" type="pres">
      <dgm:prSet presAssocID="{F62F8B33-A20F-4554-858C-7307D091F4A7}" presName="childNode" presStyleLbl="node1" presStyleIdx="10" presStyleCnt="13">
        <dgm:presLayoutVars>
          <dgm:bulletEnabled val="1"/>
        </dgm:presLayoutVars>
      </dgm:prSet>
      <dgm:spPr/>
    </dgm:pt>
    <dgm:pt modelId="{1724365B-D7F7-4669-9027-7E3F89CBD02E}" type="pres">
      <dgm:prSet presAssocID="{F62F8B33-A20F-4554-858C-7307D091F4A7}" presName="aSpace2" presStyleCnt="0"/>
      <dgm:spPr/>
    </dgm:pt>
    <dgm:pt modelId="{8272B1F7-1FDB-4B18-B86B-578FB2D7137D}" type="pres">
      <dgm:prSet presAssocID="{4D35B4C6-122A-4126-9A5A-EBC2C6B72C31}" presName="childNode" presStyleLbl="node1" presStyleIdx="11" presStyleCnt="13">
        <dgm:presLayoutVars>
          <dgm:bulletEnabled val="1"/>
        </dgm:presLayoutVars>
      </dgm:prSet>
      <dgm:spPr/>
    </dgm:pt>
    <dgm:pt modelId="{59913949-66F2-4BB9-8729-85FC390379AB}" type="pres">
      <dgm:prSet presAssocID="{4D35B4C6-122A-4126-9A5A-EBC2C6B72C31}" presName="aSpace2" presStyleCnt="0"/>
      <dgm:spPr/>
    </dgm:pt>
    <dgm:pt modelId="{C19809B0-43B9-4008-8716-0F4EC845E245}" type="pres">
      <dgm:prSet presAssocID="{73B458DF-8EDA-42B5-99A4-58ED777C11CF}" presName="childNode" presStyleLbl="node1" presStyleIdx="12" presStyleCnt="13">
        <dgm:presLayoutVars>
          <dgm:bulletEnabled val="1"/>
        </dgm:presLayoutVars>
      </dgm:prSet>
      <dgm:spPr/>
    </dgm:pt>
  </dgm:ptLst>
  <dgm:cxnLst>
    <dgm:cxn modelId="{8209E106-5DC0-4B3B-BF30-0911D9EF9620}" srcId="{3FED462C-97FE-4A40-BB2A-4500DF7801C2}" destId="{96AF6162-CACF-4024-9163-894461FE8879}" srcOrd="0" destOrd="0" parTransId="{612FE4EB-B923-4302-9E3E-E0482040CE03}" sibTransId="{22E59533-92A0-4C87-A058-E44930DF384E}"/>
    <dgm:cxn modelId="{29F66810-7D7E-4BC2-8723-01F8A443EB50}" srcId="{237B5608-919D-49D7-B887-A5DD4FE4E952}" destId="{73B458DF-8EDA-42B5-99A4-58ED777C11CF}" srcOrd="5" destOrd="0" parTransId="{94159276-C342-42B8-B7AB-BDED82F0A271}" sibTransId="{D1BC94AF-2F78-49D6-8598-F02C42166D06}"/>
    <dgm:cxn modelId="{BB220718-11A2-40B4-B05F-33EB6B0FCB49}" type="presOf" srcId="{96AF6162-CACF-4024-9163-894461FE8879}" destId="{0C08BA25-A34D-46FD-AD52-540C05EC313F}" srcOrd="0" destOrd="0" presId="urn:microsoft.com/office/officeart/2005/8/layout/lProcess2"/>
    <dgm:cxn modelId="{2237A11A-D48F-4A53-A4AF-627E6F8D7795}" type="presOf" srcId="{8D53C3E8-B1D2-4701-BB3B-3A13CF87BC21}" destId="{DBDA14D1-1314-4146-BCCF-D2D2425DA202}" srcOrd="0" destOrd="0" presId="urn:microsoft.com/office/officeart/2005/8/layout/lProcess2"/>
    <dgm:cxn modelId="{E824BC1A-3CAA-4EC4-884C-F4A7072BEFB2}" srcId="{3FED462C-97FE-4A40-BB2A-4500DF7801C2}" destId="{F8575123-16F9-47CB-97AB-CD3671729687}" srcOrd="1" destOrd="0" parTransId="{644B4809-459D-4B71-9007-E1BCEF64FB11}" sibTransId="{7E193E05-E31F-45B8-B972-2E457823C00B}"/>
    <dgm:cxn modelId="{DD6B2B1B-8C3F-49E4-916C-BD34C09F480D}" type="presOf" srcId="{9E66DB32-C626-4181-B937-0160A98D72E6}" destId="{769639F5-B860-43B5-B07E-E7FE97CB9986}" srcOrd="0" destOrd="0" presId="urn:microsoft.com/office/officeart/2005/8/layout/lProcess2"/>
    <dgm:cxn modelId="{3532601C-3B5B-4466-A7E8-EB72A9C0D6A0}" type="presOf" srcId="{3FED462C-97FE-4A40-BB2A-4500DF7801C2}" destId="{7F2C81D6-9035-453A-96A8-B25F929E623B}" srcOrd="0" destOrd="0" presId="urn:microsoft.com/office/officeart/2005/8/layout/lProcess2"/>
    <dgm:cxn modelId="{FA49BC1F-EEA5-49F1-91FF-623F65474345}" srcId="{237B5608-919D-49D7-B887-A5DD4FE4E952}" destId="{9E66DB32-C626-4181-B937-0160A98D72E6}" srcOrd="2" destOrd="0" parTransId="{A042C611-E339-4316-A3CF-D986CD317EB7}" sibTransId="{138028D7-52E9-41D6-B58E-66A298C259E4}"/>
    <dgm:cxn modelId="{3C4DC421-411A-476A-A461-9DC8737C6FB7}" type="presOf" srcId="{0C4F62ED-C678-4F63-9194-B50F423EC696}" destId="{31A55AEE-C78D-4303-8CB2-6C8940B0CBE3}" srcOrd="0" destOrd="0" presId="urn:microsoft.com/office/officeart/2005/8/layout/lProcess2"/>
    <dgm:cxn modelId="{E1415025-DF4F-4FB8-B91A-4F682B8E3105}" srcId="{237B5608-919D-49D7-B887-A5DD4FE4E952}" destId="{FF08AABE-3E3B-41DD-976C-E4348F2E7E1C}" srcOrd="0" destOrd="0" parTransId="{EDDFCAE1-A99D-4842-A7BD-E47E4D4FDF1E}" sibTransId="{C57B42F6-2F52-42F0-943A-33A733E90F92}"/>
    <dgm:cxn modelId="{8F464426-5597-4262-84A9-1885B94E5E33}" type="presOf" srcId="{96AF6162-CACF-4024-9163-894461FE8879}" destId="{0ABAF7D4-7215-456C-9B78-50DAB75631A6}" srcOrd="1" destOrd="0" presId="urn:microsoft.com/office/officeart/2005/8/layout/lProcess2"/>
    <dgm:cxn modelId="{5D9D2C29-85A4-4760-A69C-0221CCD5FD86}" type="presOf" srcId="{BF91E51D-4CC4-4F25-B7B2-91C6807845DA}" destId="{7B5FE257-D092-4511-9003-ADE5CB93358C}" srcOrd="0" destOrd="0" presId="urn:microsoft.com/office/officeart/2005/8/layout/lProcess2"/>
    <dgm:cxn modelId="{A6EE7E2F-9802-40DD-A549-EB2022CB0018}" type="presOf" srcId="{B93E6AD4-B908-47D0-BABE-D6FAF10E1991}" destId="{0C4FB216-03DB-4D55-BDFB-8B56642A201B}" srcOrd="0" destOrd="0" presId="urn:microsoft.com/office/officeart/2005/8/layout/lProcess2"/>
    <dgm:cxn modelId="{6562AB3F-F5D9-4507-9567-6A4AFFF6DE37}" type="presOf" srcId="{F8575123-16F9-47CB-97AB-CD3671729687}" destId="{3B225BA2-C541-45D3-B2AD-1ABF61FD8D7F}" srcOrd="1" destOrd="0" presId="urn:microsoft.com/office/officeart/2005/8/layout/lProcess2"/>
    <dgm:cxn modelId="{FA87C45F-C5B9-4243-980D-BF472643440B}" type="presOf" srcId="{BA3F6295-170D-4D4D-AC97-2F3F2CB6CDA9}" destId="{387ED37D-0BC5-4AD5-B166-46F6A6078181}" srcOrd="0" destOrd="0" presId="urn:microsoft.com/office/officeart/2005/8/layout/lProcess2"/>
    <dgm:cxn modelId="{CE79C745-AB9B-491F-855B-3E7D103CA105}" srcId="{3FED462C-97FE-4A40-BB2A-4500DF7801C2}" destId="{237B5608-919D-49D7-B887-A5DD4FE4E952}" srcOrd="2" destOrd="0" parTransId="{8FD1351A-B00C-4489-8E84-757DCD57390A}" sibTransId="{E2AC3CA8-67C9-4AE8-BAB2-EE8BF9AF2F29}"/>
    <dgm:cxn modelId="{B841AE46-E481-4BA5-9B16-3B0F542615A0}" type="presOf" srcId="{73B458DF-8EDA-42B5-99A4-58ED777C11CF}" destId="{C19809B0-43B9-4008-8716-0F4EC845E245}" srcOrd="0" destOrd="0" presId="urn:microsoft.com/office/officeart/2005/8/layout/lProcess2"/>
    <dgm:cxn modelId="{E5AAC568-319B-4493-BA21-4E9D08A82F1B}" srcId="{237B5608-919D-49D7-B887-A5DD4FE4E952}" destId="{CF04BD00-4247-41D5-BFC7-88E289E0E0A0}" srcOrd="1" destOrd="0" parTransId="{0C841232-2A0C-4E71-8BA4-D7CD6900936C}" sibTransId="{0BE09664-8AF2-4DD4-A56B-D66FD9B77A3B}"/>
    <dgm:cxn modelId="{2597934B-AF6E-495F-9491-0DB53AF480EE}" type="presOf" srcId="{F62F8B33-A20F-4554-858C-7307D091F4A7}" destId="{3C0DA705-3A37-41F7-9D23-E5CF77100E41}" srcOrd="0" destOrd="0" presId="urn:microsoft.com/office/officeart/2005/8/layout/lProcess2"/>
    <dgm:cxn modelId="{04781251-F6E4-4E57-A9A9-F8E2DFF42FBF}" type="presOf" srcId="{FF08AABE-3E3B-41DD-976C-E4348F2E7E1C}" destId="{C3E50534-0340-4A19-9E03-5E97EB4DC7A8}" srcOrd="0" destOrd="0" presId="urn:microsoft.com/office/officeart/2005/8/layout/lProcess2"/>
    <dgm:cxn modelId="{E3875E76-56C6-4085-B7FC-0B4024455AF1}" type="presOf" srcId="{F8575123-16F9-47CB-97AB-CD3671729687}" destId="{43802E80-E167-40E8-9AA5-5D69326CDEE1}" srcOrd="0" destOrd="0" presId="urn:microsoft.com/office/officeart/2005/8/layout/lProcess2"/>
    <dgm:cxn modelId="{019C0E88-C48C-4835-A398-5B509E897B04}" srcId="{96AF6162-CACF-4024-9163-894461FE8879}" destId="{60666C98-AF4E-425D-ADE9-637C14610163}" srcOrd="3" destOrd="0" parTransId="{D940E374-D48A-4656-AB2C-5ED61429BA7F}" sibTransId="{01C831E0-38EC-46A5-8AC0-3740C5BC4193}"/>
    <dgm:cxn modelId="{9F38D08C-76C5-4E9A-A5D5-7DE148D2B30B}" type="presOf" srcId="{60666C98-AF4E-425D-ADE9-637C14610163}" destId="{A9CE127C-347E-4594-BAC8-B82A677ADC9C}" srcOrd="0" destOrd="0" presId="urn:microsoft.com/office/officeart/2005/8/layout/lProcess2"/>
    <dgm:cxn modelId="{EBD75D8D-7FBE-4D9E-AD39-00264B225AFF}" srcId="{F8575123-16F9-47CB-97AB-CD3671729687}" destId="{3CF42C88-38AC-42C0-B2CC-065447F39729}" srcOrd="1" destOrd="0" parTransId="{DC42C9C6-DB98-4382-AB1C-D61276079A40}" sibTransId="{72DC7B65-85DB-4E7A-8968-9AE65B9F464C}"/>
    <dgm:cxn modelId="{CA903B8E-98D5-467E-B0DD-5031EE6E8322}" srcId="{96AF6162-CACF-4024-9163-894461FE8879}" destId="{BA3F6295-170D-4D4D-AC97-2F3F2CB6CDA9}" srcOrd="1" destOrd="0" parTransId="{6E0D5C44-8B95-437E-847B-2FD46B696AD1}" sibTransId="{9262C032-768C-4F21-9B23-CAD7AC5A5A3E}"/>
    <dgm:cxn modelId="{252B1F94-EA6B-44B8-9C50-398823D8D5A9}" type="presOf" srcId="{3CF42C88-38AC-42C0-B2CC-065447F39729}" destId="{93365460-3E53-49C4-A2E7-CCD4765535B0}" srcOrd="0" destOrd="0" presId="urn:microsoft.com/office/officeart/2005/8/layout/lProcess2"/>
    <dgm:cxn modelId="{7DAC62A0-B85F-4901-84C4-575742E00BA4}" srcId="{237B5608-919D-49D7-B887-A5DD4FE4E952}" destId="{F62F8B33-A20F-4554-858C-7307D091F4A7}" srcOrd="3" destOrd="0" parTransId="{EA97D127-3CAD-4434-B1BD-8A2222590F1E}" sibTransId="{CC511F42-45B0-42BC-9966-0B1424BEABD2}"/>
    <dgm:cxn modelId="{49182DA5-1C2A-44C6-ACEF-9AC6164B48FD}" srcId="{F8575123-16F9-47CB-97AB-CD3671729687}" destId="{0C4F62ED-C678-4F63-9194-B50F423EC696}" srcOrd="2" destOrd="0" parTransId="{74E235AE-F4F8-471E-B287-97DE952FA8E9}" sibTransId="{F896BFFA-F0C7-4B8F-AB1B-883E8A00899D}"/>
    <dgm:cxn modelId="{B82F8EAF-FA9A-46E2-B86A-EBC19B3AD6A3}" srcId="{96AF6162-CACF-4024-9163-894461FE8879}" destId="{B93E6AD4-B908-47D0-BABE-D6FAF10E1991}" srcOrd="2" destOrd="0" parTransId="{730F4988-64BC-41E7-9EBA-1EB0EB54EF8E}" sibTransId="{A617725D-80E8-48BA-85F9-9CBFF6DE92B7}"/>
    <dgm:cxn modelId="{77F87EC2-1357-41EF-96DA-935C2518940B}" srcId="{96AF6162-CACF-4024-9163-894461FE8879}" destId="{BF91E51D-4CC4-4F25-B7B2-91C6807845DA}" srcOrd="0" destOrd="0" parTransId="{7E27D2F5-B82C-4457-B5D2-3343D0A31D77}" sibTransId="{34469A16-1865-4316-AF7E-5BF6C490119E}"/>
    <dgm:cxn modelId="{889E9DC3-2686-4EAD-9D29-D338392F16AA}" type="presOf" srcId="{CF04BD00-4247-41D5-BFC7-88E289E0E0A0}" destId="{E17F214B-954E-420C-93C0-A01546DBFA32}" srcOrd="0" destOrd="0" presId="urn:microsoft.com/office/officeart/2005/8/layout/lProcess2"/>
    <dgm:cxn modelId="{7FE9F1C7-B289-440C-BAF3-25E84A9D112C}" type="presOf" srcId="{237B5608-919D-49D7-B887-A5DD4FE4E952}" destId="{0293AD5F-6B7C-4235-B103-4EDF44430ECB}" srcOrd="1" destOrd="0" presId="urn:microsoft.com/office/officeart/2005/8/layout/lProcess2"/>
    <dgm:cxn modelId="{5D5C17D0-D715-4390-A6BB-7E6A85D1439E}" type="presOf" srcId="{4D35B4C6-122A-4126-9A5A-EBC2C6B72C31}" destId="{8272B1F7-1FDB-4B18-B86B-578FB2D7137D}" srcOrd="0" destOrd="0" presId="urn:microsoft.com/office/officeart/2005/8/layout/lProcess2"/>
    <dgm:cxn modelId="{220C39D5-BED5-44DB-8C7C-625A1EF79743}" srcId="{237B5608-919D-49D7-B887-A5DD4FE4E952}" destId="{4D35B4C6-122A-4126-9A5A-EBC2C6B72C31}" srcOrd="4" destOrd="0" parTransId="{20F48BDC-005E-4026-B301-063CB9F12172}" sibTransId="{AB059DE7-EF38-4D67-B951-197214F9FDB3}"/>
    <dgm:cxn modelId="{12741BE4-71C8-44E8-AC37-95E8FA7F8B22}" type="presOf" srcId="{237B5608-919D-49D7-B887-A5DD4FE4E952}" destId="{7C3401B6-2546-42C8-BA67-7AAAA2D31AB4}" srcOrd="0" destOrd="0" presId="urn:microsoft.com/office/officeart/2005/8/layout/lProcess2"/>
    <dgm:cxn modelId="{A4B263E7-E320-42C3-8A0C-3214730388C1}" srcId="{F8575123-16F9-47CB-97AB-CD3671729687}" destId="{8D53C3E8-B1D2-4701-BB3B-3A13CF87BC21}" srcOrd="0" destOrd="0" parTransId="{A37EABD4-2AEC-445E-9C31-3D5CE9014B91}" sibTransId="{E8986D07-957A-475F-965B-2C3F58A8F17A}"/>
    <dgm:cxn modelId="{00580858-0DDB-4FED-A851-D32DEB655116}" type="presParOf" srcId="{7F2C81D6-9035-453A-96A8-B25F929E623B}" destId="{005D1855-F3F4-437E-889D-699241429500}" srcOrd="0" destOrd="0" presId="urn:microsoft.com/office/officeart/2005/8/layout/lProcess2"/>
    <dgm:cxn modelId="{A5B06B63-B647-4DC4-899E-179B94B6ADD3}" type="presParOf" srcId="{005D1855-F3F4-437E-889D-699241429500}" destId="{0C08BA25-A34D-46FD-AD52-540C05EC313F}" srcOrd="0" destOrd="0" presId="urn:microsoft.com/office/officeart/2005/8/layout/lProcess2"/>
    <dgm:cxn modelId="{58752DE3-186A-46F1-BBFA-80B5F1A9D483}" type="presParOf" srcId="{005D1855-F3F4-437E-889D-699241429500}" destId="{0ABAF7D4-7215-456C-9B78-50DAB75631A6}" srcOrd="1" destOrd="0" presId="urn:microsoft.com/office/officeart/2005/8/layout/lProcess2"/>
    <dgm:cxn modelId="{D1876AB0-8D61-4CB3-9269-B72FEDF08D09}" type="presParOf" srcId="{005D1855-F3F4-437E-889D-699241429500}" destId="{0A96F2A0-F928-43DF-897E-4F07AB16B1B8}" srcOrd="2" destOrd="0" presId="urn:microsoft.com/office/officeart/2005/8/layout/lProcess2"/>
    <dgm:cxn modelId="{92C84703-833C-456C-83E2-94189B38A6B1}" type="presParOf" srcId="{0A96F2A0-F928-43DF-897E-4F07AB16B1B8}" destId="{A5375EA6-7E60-4D4D-84C7-4EEE7F804DE2}" srcOrd="0" destOrd="0" presId="urn:microsoft.com/office/officeart/2005/8/layout/lProcess2"/>
    <dgm:cxn modelId="{A0D920DB-B6C2-4003-92CF-FC8180C7C6A7}" type="presParOf" srcId="{A5375EA6-7E60-4D4D-84C7-4EEE7F804DE2}" destId="{7B5FE257-D092-4511-9003-ADE5CB93358C}" srcOrd="0" destOrd="0" presId="urn:microsoft.com/office/officeart/2005/8/layout/lProcess2"/>
    <dgm:cxn modelId="{FFE973A5-01B3-40A6-B4C5-B4292E540D14}" type="presParOf" srcId="{A5375EA6-7E60-4D4D-84C7-4EEE7F804DE2}" destId="{2CF2224B-17F2-4207-9FC3-4789F2C0BEB4}" srcOrd="1" destOrd="0" presId="urn:microsoft.com/office/officeart/2005/8/layout/lProcess2"/>
    <dgm:cxn modelId="{4F172829-F075-4FA4-A436-F1D2D3E95482}" type="presParOf" srcId="{A5375EA6-7E60-4D4D-84C7-4EEE7F804DE2}" destId="{387ED37D-0BC5-4AD5-B166-46F6A6078181}" srcOrd="2" destOrd="0" presId="urn:microsoft.com/office/officeart/2005/8/layout/lProcess2"/>
    <dgm:cxn modelId="{6053A7F2-2433-4CFC-BE7B-190AEA9C9C8E}" type="presParOf" srcId="{A5375EA6-7E60-4D4D-84C7-4EEE7F804DE2}" destId="{1236DB9C-EDC1-4A8B-9322-449BACBD8613}" srcOrd="3" destOrd="0" presId="urn:microsoft.com/office/officeart/2005/8/layout/lProcess2"/>
    <dgm:cxn modelId="{EB08C8FB-717D-4B31-8B9B-CB7664A089F7}" type="presParOf" srcId="{A5375EA6-7E60-4D4D-84C7-4EEE7F804DE2}" destId="{0C4FB216-03DB-4D55-BDFB-8B56642A201B}" srcOrd="4" destOrd="0" presId="urn:microsoft.com/office/officeart/2005/8/layout/lProcess2"/>
    <dgm:cxn modelId="{A685D3D7-5C5E-42E2-8340-EE00863D294A}" type="presParOf" srcId="{A5375EA6-7E60-4D4D-84C7-4EEE7F804DE2}" destId="{7D1FD2F7-8EF5-49E6-B9B2-EA6154C8027D}" srcOrd="5" destOrd="0" presId="urn:microsoft.com/office/officeart/2005/8/layout/lProcess2"/>
    <dgm:cxn modelId="{6AFFF138-EE41-4AA8-BD92-F4060FEC09BE}" type="presParOf" srcId="{A5375EA6-7E60-4D4D-84C7-4EEE7F804DE2}" destId="{A9CE127C-347E-4594-BAC8-B82A677ADC9C}" srcOrd="6" destOrd="0" presId="urn:microsoft.com/office/officeart/2005/8/layout/lProcess2"/>
    <dgm:cxn modelId="{E03D8B78-6C5A-4EAC-87F2-A015D937DF80}" type="presParOf" srcId="{7F2C81D6-9035-453A-96A8-B25F929E623B}" destId="{D785D346-D7FB-4217-A6DF-CBB33351BE61}" srcOrd="1" destOrd="0" presId="urn:microsoft.com/office/officeart/2005/8/layout/lProcess2"/>
    <dgm:cxn modelId="{C1600090-302E-4971-BBF9-2AF7C939EDD8}" type="presParOf" srcId="{7F2C81D6-9035-453A-96A8-B25F929E623B}" destId="{F00D3309-DC6B-4180-95D9-6DED23062525}" srcOrd="2" destOrd="0" presId="urn:microsoft.com/office/officeart/2005/8/layout/lProcess2"/>
    <dgm:cxn modelId="{060B1A6F-1128-4958-8243-269EE247F8F3}" type="presParOf" srcId="{F00D3309-DC6B-4180-95D9-6DED23062525}" destId="{43802E80-E167-40E8-9AA5-5D69326CDEE1}" srcOrd="0" destOrd="0" presId="urn:microsoft.com/office/officeart/2005/8/layout/lProcess2"/>
    <dgm:cxn modelId="{A809B819-41B9-4EAD-991A-2B85951FB29D}" type="presParOf" srcId="{F00D3309-DC6B-4180-95D9-6DED23062525}" destId="{3B225BA2-C541-45D3-B2AD-1ABF61FD8D7F}" srcOrd="1" destOrd="0" presId="urn:microsoft.com/office/officeart/2005/8/layout/lProcess2"/>
    <dgm:cxn modelId="{A555175B-A65B-4A2E-AF32-FA3DB881DC4E}" type="presParOf" srcId="{F00D3309-DC6B-4180-95D9-6DED23062525}" destId="{A76F6E41-B763-4A8A-87F0-D1990FB97B16}" srcOrd="2" destOrd="0" presId="urn:microsoft.com/office/officeart/2005/8/layout/lProcess2"/>
    <dgm:cxn modelId="{38967FB2-D756-47AC-968D-66DB800BDF43}" type="presParOf" srcId="{A76F6E41-B763-4A8A-87F0-D1990FB97B16}" destId="{70C25BAB-E015-4BCD-B390-66AD8A418C4B}" srcOrd="0" destOrd="0" presId="urn:microsoft.com/office/officeart/2005/8/layout/lProcess2"/>
    <dgm:cxn modelId="{E722C537-22E4-40B8-98B1-E43E98AA95B9}" type="presParOf" srcId="{70C25BAB-E015-4BCD-B390-66AD8A418C4B}" destId="{DBDA14D1-1314-4146-BCCF-D2D2425DA202}" srcOrd="0" destOrd="0" presId="urn:microsoft.com/office/officeart/2005/8/layout/lProcess2"/>
    <dgm:cxn modelId="{1A7938E3-335C-4ED4-9F42-4154C3A1FAC1}" type="presParOf" srcId="{70C25BAB-E015-4BCD-B390-66AD8A418C4B}" destId="{03D817C0-FD26-4EC4-BE4E-C5FBC8E888D7}" srcOrd="1" destOrd="0" presId="urn:microsoft.com/office/officeart/2005/8/layout/lProcess2"/>
    <dgm:cxn modelId="{27C7F754-7388-46E4-B7C8-DCA892ECCC27}" type="presParOf" srcId="{70C25BAB-E015-4BCD-B390-66AD8A418C4B}" destId="{93365460-3E53-49C4-A2E7-CCD4765535B0}" srcOrd="2" destOrd="0" presId="urn:microsoft.com/office/officeart/2005/8/layout/lProcess2"/>
    <dgm:cxn modelId="{A9011D64-CD27-4EC1-9780-45DE731EB2F3}" type="presParOf" srcId="{70C25BAB-E015-4BCD-B390-66AD8A418C4B}" destId="{B08D63D8-3858-47FD-8479-D443ABC7717A}" srcOrd="3" destOrd="0" presId="urn:microsoft.com/office/officeart/2005/8/layout/lProcess2"/>
    <dgm:cxn modelId="{7BAE330A-9733-43F3-9BB8-DE7118F7A9B4}" type="presParOf" srcId="{70C25BAB-E015-4BCD-B390-66AD8A418C4B}" destId="{31A55AEE-C78D-4303-8CB2-6C8940B0CBE3}" srcOrd="4" destOrd="0" presId="urn:microsoft.com/office/officeart/2005/8/layout/lProcess2"/>
    <dgm:cxn modelId="{B751D47A-F992-459C-9323-1BD72AEB595E}" type="presParOf" srcId="{7F2C81D6-9035-453A-96A8-B25F929E623B}" destId="{6965BCAC-0DC7-4517-9A70-B078B19BD0C2}" srcOrd="3" destOrd="0" presId="urn:microsoft.com/office/officeart/2005/8/layout/lProcess2"/>
    <dgm:cxn modelId="{F1E60C7C-08DC-474C-833C-E3071D738591}" type="presParOf" srcId="{7F2C81D6-9035-453A-96A8-B25F929E623B}" destId="{B875E9D4-CF16-4913-B7E6-D03D65FBE0C1}" srcOrd="4" destOrd="0" presId="urn:microsoft.com/office/officeart/2005/8/layout/lProcess2"/>
    <dgm:cxn modelId="{60E65B6C-DF0D-4CEB-B67B-FCC421C59EF3}" type="presParOf" srcId="{B875E9D4-CF16-4913-B7E6-D03D65FBE0C1}" destId="{7C3401B6-2546-42C8-BA67-7AAAA2D31AB4}" srcOrd="0" destOrd="0" presId="urn:microsoft.com/office/officeart/2005/8/layout/lProcess2"/>
    <dgm:cxn modelId="{E6CE9481-CFD9-47B2-8C08-3A494C921C81}" type="presParOf" srcId="{B875E9D4-CF16-4913-B7E6-D03D65FBE0C1}" destId="{0293AD5F-6B7C-4235-B103-4EDF44430ECB}" srcOrd="1" destOrd="0" presId="urn:microsoft.com/office/officeart/2005/8/layout/lProcess2"/>
    <dgm:cxn modelId="{2FD1AEBE-1788-4584-9916-1E062834631E}" type="presParOf" srcId="{B875E9D4-CF16-4913-B7E6-D03D65FBE0C1}" destId="{DB2F029E-8836-426C-86F5-A66410289645}" srcOrd="2" destOrd="0" presId="urn:microsoft.com/office/officeart/2005/8/layout/lProcess2"/>
    <dgm:cxn modelId="{F335F79F-B2C8-4022-B3E2-BF37BE72EB79}" type="presParOf" srcId="{DB2F029E-8836-426C-86F5-A66410289645}" destId="{96AE4DD6-B418-4A9A-B1E0-C3ABF9B95897}" srcOrd="0" destOrd="0" presId="urn:microsoft.com/office/officeart/2005/8/layout/lProcess2"/>
    <dgm:cxn modelId="{D8AB8637-67A4-4625-BFA2-13E3ED46207B}" type="presParOf" srcId="{96AE4DD6-B418-4A9A-B1E0-C3ABF9B95897}" destId="{C3E50534-0340-4A19-9E03-5E97EB4DC7A8}" srcOrd="0" destOrd="0" presId="urn:microsoft.com/office/officeart/2005/8/layout/lProcess2"/>
    <dgm:cxn modelId="{36ACCEEA-FA84-4871-B6AE-6351B01F4B9A}" type="presParOf" srcId="{96AE4DD6-B418-4A9A-B1E0-C3ABF9B95897}" destId="{0CC7F876-0211-4CCB-B43F-86C27CA14E46}" srcOrd="1" destOrd="0" presId="urn:microsoft.com/office/officeart/2005/8/layout/lProcess2"/>
    <dgm:cxn modelId="{979509A6-6C58-483B-A455-A722DC8C6193}" type="presParOf" srcId="{96AE4DD6-B418-4A9A-B1E0-C3ABF9B95897}" destId="{E17F214B-954E-420C-93C0-A01546DBFA32}" srcOrd="2" destOrd="0" presId="urn:microsoft.com/office/officeart/2005/8/layout/lProcess2"/>
    <dgm:cxn modelId="{4DE49BB3-222E-4891-B005-044B58B37831}" type="presParOf" srcId="{96AE4DD6-B418-4A9A-B1E0-C3ABF9B95897}" destId="{800455EF-3550-4911-B41D-3EDB5C56E24E}" srcOrd="3" destOrd="0" presId="urn:microsoft.com/office/officeart/2005/8/layout/lProcess2"/>
    <dgm:cxn modelId="{4C2BF9BB-7349-4772-BD58-E85D2C8BFF21}" type="presParOf" srcId="{96AE4DD6-B418-4A9A-B1E0-C3ABF9B95897}" destId="{769639F5-B860-43B5-B07E-E7FE97CB9986}" srcOrd="4" destOrd="0" presId="urn:microsoft.com/office/officeart/2005/8/layout/lProcess2"/>
    <dgm:cxn modelId="{D67DB01B-C916-46A0-A17D-7ABD46113A52}" type="presParOf" srcId="{96AE4DD6-B418-4A9A-B1E0-C3ABF9B95897}" destId="{7CD4EE02-92C3-4DA8-B6E4-AAD82D8BB73C}" srcOrd="5" destOrd="0" presId="urn:microsoft.com/office/officeart/2005/8/layout/lProcess2"/>
    <dgm:cxn modelId="{1E4F70C7-94C4-4923-B760-05440CEA4BD6}" type="presParOf" srcId="{96AE4DD6-B418-4A9A-B1E0-C3ABF9B95897}" destId="{3C0DA705-3A37-41F7-9D23-E5CF77100E41}" srcOrd="6" destOrd="0" presId="urn:microsoft.com/office/officeart/2005/8/layout/lProcess2"/>
    <dgm:cxn modelId="{23DB389F-FE32-49D4-8277-3A71E4D380FB}" type="presParOf" srcId="{96AE4DD6-B418-4A9A-B1E0-C3ABF9B95897}" destId="{1724365B-D7F7-4669-9027-7E3F89CBD02E}" srcOrd="7" destOrd="0" presId="urn:microsoft.com/office/officeart/2005/8/layout/lProcess2"/>
    <dgm:cxn modelId="{60943DBF-555C-4469-8F79-80109CD596D7}" type="presParOf" srcId="{96AE4DD6-B418-4A9A-B1E0-C3ABF9B95897}" destId="{8272B1F7-1FDB-4B18-B86B-578FB2D7137D}" srcOrd="8" destOrd="0" presId="urn:microsoft.com/office/officeart/2005/8/layout/lProcess2"/>
    <dgm:cxn modelId="{D03D769F-0532-4B42-9B7E-F60229D2C465}" type="presParOf" srcId="{96AE4DD6-B418-4A9A-B1E0-C3ABF9B95897}" destId="{59913949-66F2-4BB9-8729-85FC390379AB}" srcOrd="9" destOrd="0" presId="urn:microsoft.com/office/officeart/2005/8/layout/lProcess2"/>
    <dgm:cxn modelId="{53DC76F0-C9C6-4A15-805C-80D93CABF3E2}" type="presParOf" srcId="{96AE4DD6-B418-4A9A-B1E0-C3ABF9B95897}" destId="{C19809B0-43B9-4008-8716-0F4EC845E245}" srcOrd="1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FE77F1-617A-4568-BB8B-1217C9FBF48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ACC372B-7324-457D-A5CA-210005AC26E6}">
      <dgm:prSet/>
      <dgm:spPr/>
      <dgm:t>
        <a:bodyPr/>
        <a:lstStyle/>
        <a:p>
          <a:r>
            <a:rPr lang="en-US"/>
            <a:t>Transformational leadership is an evidence-based approach that boosts employee engagement and innovation (Deng et al., 2022). </a:t>
          </a:r>
        </a:p>
      </dgm:t>
    </dgm:pt>
    <dgm:pt modelId="{A694476C-4B59-47AA-AC4D-EC3145311B02}" type="parTrans" cxnId="{F2D7B2A2-993C-4061-83E8-B364FECF6C77}">
      <dgm:prSet/>
      <dgm:spPr/>
      <dgm:t>
        <a:bodyPr/>
        <a:lstStyle/>
        <a:p>
          <a:endParaRPr lang="en-US"/>
        </a:p>
      </dgm:t>
    </dgm:pt>
    <dgm:pt modelId="{139C9B14-6EAC-4BB1-A99A-D4207DFE2A31}" type="sibTrans" cxnId="{F2D7B2A2-993C-4061-83E8-B364FECF6C77}">
      <dgm:prSet/>
      <dgm:spPr/>
      <dgm:t>
        <a:bodyPr/>
        <a:lstStyle/>
        <a:p>
          <a:endParaRPr lang="en-US"/>
        </a:p>
      </dgm:t>
    </dgm:pt>
    <dgm:pt modelId="{8931D8E9-25BB-48DF-B46B-7E94106504F1}">
      <dgm:prSet/>
      <dgm:spPr/>
      <dgm:t>
        <a:bodyPr/>
        <a:lstStyle/>
        <a:p>
          <a:r>
            <a:rPr lang="en-US"/>
            <a:t>Leaders use authenticity, communication, and emotional intelligence to inspire teams. </a:t>
          </a:r>
        </a:p>
      </dgm:t>
    </dgm:pt>
    <dgm:pt modelId="{436A18D0-0382-4A36-8DD0-DBE02A61052C}" type="parTrans" cxnId="{255B8031-67E6-4D1A-BA3A-6EA9C27C4A64}">
      <dgm:prSet/>
      <dgm:spPr/>
      <dgm:t>
        <a:bodyPr/>
        <a:lstStyle/>
        <a:p>
          <a:endParaRPr lang="en-US"/>
        </a:p>
      </dgm:t>
    </dgm:pt>
    <dgm:pt modelId="{67BE68A1-1575-4492-806B-A5F561A7C03E}" type="sibTrans" cxnId="{255B8031-67E6-4D1A-BA3A-6EA9C27C4A64}">
      <dgm:prSet/>
      <dgm:spPr/>
      <dgm:t>
        <a:bodyPr/>
        <a:lstStyle/>
        <a:p>
          <a:endParaRPr lang="en-US"/>
        </a:p>
      </dgm:t>
    </dgm:pt>
    <dgm:pt modelId="{E7427971-3FFA-4A4A-B2A7-F24DF868D08B}">
      <dgm:prSet/>
      <dgm:spPr/>
      <dgm:t>
        <a:bodyPr/>
        <a:lstStyle/>
        <a:p>
          <a:r>
            <a:rPr lang="en-US"/>
            <a:t>This style improves organizational performance by aligning individual motivation with shared goals and vision.</a:t>
          </a:r>
        </a:p>
      </dgm:t>
    </dgm:pt>
    <dgm:pt modelId="{239E2F09-63F4-4C1D-8A03-9D320BC497A9}" type="parTrans" cxnId="{1A3E9B38-3F2E-4351-83A3-9575BE5BC3E4}">
      <dgm:prSet/>
      <dgm:spPr/>
      <dgm:t>
        <a:bodyPr/>
        <a:lstStyle/>
        <a:p>
          <a:endParaRPr lang="en-US"/>
        </a:p>
      </dgm:t>
    </dgm:pt>
    <dgm:pt modelId="{FC9685CF-F1F6-4C77-B74B-0E74D79A8C0C}" type="sibTrans" cxnId="{1A3E9B38-3F2E-4351-83A3-9575BE5BC3E4}">
      <dgm:prSet/>
      <dgm:spPr/>
      <dgm:t>
        <a:bodyPr/>
        <a:lstStyle/>
        <a:p>
          <a:endParaRPr lang="en-US"/>
        </a:p>
      </dgm:t>
    </dgm:pt>
    <dgm:pt modelId="{A8481664-AAEC-4F84-B189-03A2909A06C2}">
      <dgm:prSet custT="1"/>
      <dgm:spPr/>
      <dgm:t>
        <a:bodyPr/>
        <a:lstStyle/>
        <a:p>
          <a:pPr>
            <a:lnSpc>
              <a:spcPct val="300000"/>
            </a:lnSpc>
          </a:pPr>
          <a:r>
            <a:rPr lang="en-US" sz="1200" b="1" u="sng"/>
            <a:t>Transformational Leadership and PWD Forms in Urgent Primary Care</a:t>
          </a:r>
          <a:r>
            <a:rPr lang="en-US" sz="1200" b="1" u="sng">
              <a:latin typeface="Trebuchet MS" panose="020B0603020202020204"/>
            </a:rPr>
            <a:t>:</a:t>
          </a:r>
          <a:endParaRPr lang="en-US" sz="1200" u="sng"/>
        </a:p>
      </dgm:t>
    </dgm:pt>
    <dgm:pt modelId="{CF3FC5F5-67DA-47E1-8924-7D80E2111289}" type="parTrans" cxnId="{5F3B0D43-739C-4788-8222-4A36209D1B15}">
      <dgm:prSet/>
      <dgm:spPr/>
      <dgm:t>
        <a:bodyPr/>
        <a:lstStyle/>
        <a:p>
          <a:endParaRPr lang="en-US"/>
        </a:p>
      </dgm:t>
    </dgm:pt>
    <dgm:pt modelId="{4E4C93CA-B888-4D77-8071-40AEB86462B8}" type="sibTrans" cxnId="{5F3B0D43-739C-4788-8222-4A36209D1B15}">
      <dgm:prSet/>
      <dgm:spPr/>
      <dgm:t>
        <a:bodyPr/>
        <a:lstStyle/>
        <a:p>
          <a:endParaRPr lang="en-US"/>
        </a:p>
      </dgm:t>
    </dgm:pt>
    <dgm:pt modelId="{94AC4513-B803-4090-97E2-B7D8478E3915}">
      <dgm:prSet/>
      <dgm:spPr/>
      <dgm:t>
        <a:bodyPr/>
        <a:lstStyle/>
        <a:p>
          <a:r>
            <a:rPr lang="en-US"/>
            <a:t>Encourages NPs and physicians to share the vision of improving access to supports for PWD, fostering collaboration.</a:t>
          </a:r>
        </a:p>
      </dgm:t>
    </dgm:pt>
    <dgm:pt modelId="{76E603D4-1D10-4CC6-B837-F9F1F960E590}" type="parTrans" cxnId="{408A38D5-3B8B-45C5-95B0-8A2E08202C1B}">
      <dgm:prSet/>
      <dgm:spPr/>
      <dgm:t>
        <a:bodyPr/>
        <a:lstStyle/>
        <a:p>
          <a:endParaRPr lang="en-US"/>
        </a:p>
      </dgm:t>
    </dgm:pt>
    <dgm:pt modelId="{6594D145-A71A-4FD2-90B6-588115510D17}" type="sibTrans" cxnId="{408A38D5-3B8B-45C5-95B0-8A2E08202C1B}">
      <dgm:prSet/>
      <dgm:spPr/>
      <dgm:t>
        <a:bodyPr/>
        <a:lstStyle/>
        <a:p>
          <a:endParaRPr lang="en-US"/>
        </a:p>
      </dgm:t>
    </dgm:pt>
    <dgm:pt modelId="{1EFD0B6A-3B1B-4752-9B74-C9F8A7C8B42C}">
      <dgm:prSet/>
      <dgm:spPr/>
      <dgm:t>
        <a:bodyPr/>
        <a:lstStyle/>
        <a:p>
          <a:r>
            <a:rPr lang="en-US"/>
            <a:t>Promotes engagement and innovation through mentorship, open communication, and recognition of team contributions.</a:t>
          </a:r>
        </a:p>
      </dgm:t>
    </dgm:pt>
    <dgm:pt modelId="{8A4D44B1-17AE-4F73-9386-CDEBA4779455}" type="parTrans" cxnId="{75487ABC-7DDA-43E7-A91B-6B3E5F857F11}">
      <dgm:prSet/>
      <dgm:spPr/>
      <dgm:t>
        <a:bodyPr/>
        <a:lstStyle/>
        <a:p>
          <a:endParaRPr lang="en-US"/>
        </a:p>
      </dgm:t>
    </dgm:pt>
    <dgm:pt modelId="{0D704300-B2DA-487D-BEDE-55AF7BCF53C3}" type="sibTrans" cxnId="{75487ABC-7DDA-43E7-A91B-6B3E5F857F11}">
      <dgm:prSet/>
      <dgm:spPr/>
      <dgm:t>
        <a:bodyPr/>
        <a:lstStyle/>
        <a:p>
          <a:endParaRPr lang="en-US"/>
        </a:p>
      </dgm:t>
    </dgm:pt>
    <dgm:pt modelId="{028166F4-A800-49D5-99E8-D0E088272870}">
      <dgm:prSet/>
      <dgm:spPr/>
      <dgm:t>
        <a:bodyPr/>
        <a:lstStyle/>
        <a:p>
          <a:r>
            <a:rPr lang="en-US"/>
            <a:t>Strengthens long-term commitment by aligning NPs and physicians toward the shared goal of increasing PWD form completion in primary care.</a:t>
          </a:r>
        </a:p>
      </dgm:t>
    </dgm:pt>
    <dgm:pt modelId="{1660AA79-304D-4182-9383-B7409A6B1E64}" type="parTrans" cxnId="{41D8483F-60E1-4DBC-9F03-B18661D5EB43}">
      <dgm:prSet/>
      <dgm:spPr/>
      <dgm:t>
        <a:bodyPr/>
        <a:lstStyle/>
        <a:p>
          <a:endParaRPr lang="en-US"/>
        </a:p>
      </dgm:t>
    </dgm:pt>
    <dgm:pt modelId="{EC574145-E525-4755-870D-117BA22EC021}" type="sibTrans" cxnId="{41D8483F-60E1-4DBC-9F03-B18661D5EB43}">
      <dgm:prSet/>
      <dgm:spPr/>
      <dgm:t>
        <a:bodyPr/>
        <a:lstStyle/>
        <a:p>
          <a:endParaRPr lang="en-US"/>
        </a:p>
      </dgm:t>
    </dgm:pt>
    <dgm:pt modelId="{12EF131F-5D04-4230-BA47-4D45EFD6CFED}" type="pres">
      <dgm:prSet presAssocID="{9AFE77F1-617A-4568-BB8B-1217C9FBF485}" presName="vert0" presStyleCnt="0">
        <dgm:presLayoutVars>
          <dgm:dir/>
          <dgm:animOne val="branch"/>
          <dgm:animLvl val="lvl"/>
        </dgm:presLayoutVars>
      </dgm:prSet>
      <dgm:spPr/>
    </dgm:pt>
    <dgm:pt modelId="{A5D6A06B-7AF1-4B72-97D1-3D1C1E8A96F4}" type="pres">
      <dgm:prSet presAssocID="{0ACC372B-7324-457D-A5CA-210005AC26E6}" presName="thickLine" presStyleLbl="alignNode1" presStyleIdx="0" presStyleCnt="7"/>
      <dgm:spPr/>
    </dgm:pt>
    <dgm:pt modelId="{C651B51C-2A2C-42DC-8A84-AA0B6FADD510}" type="pres">
      <dgm:prSet presAssocID="{0ACC372B-7324-457D-A5CA-210005AC26E6}" presName="horz1" presStyleCnt="0"/>
      <dgm:spPr/>
    </dgm:pt>
    <dgm:pt modelId="{86A946E3-3BBF-4ED2-8909-4F72E895BB57}" type="pres">
      <dgm:prSet presAssocID="{0ACC372B-7324-457D-A5CA-210005AC26E6}" presName="tx1" presStyleLbl="revTx" presStyleIdx="0" presStyleCnt="7"/>
      <dgm:spPr/>
    </dgm:pt>
    <dgm:pt modelId="{7655B55B-0E3E-4D1E-B0CC-E4A23554384C}" type="pres">
      <dgm:prSet presAssocID="{0ACC372B-7324-457D-A5CA-210005AC26E6}" presName="vert1" presStyleCnt="0"/>
      <dgm:spPr/>
    </dgm:pt>
    <dgm:pt modelId="{5D6AF0AF-2028-4193-89BE-479E60AE27D7}" type="pres">
      <dgm:prSet presAssocID="{8931D8E9-25BB-48DF-B46B-7E94106504F1}" presName="thickLine" presStyleLbl="alignNode1" presStyleIdx="1" presStyleCnt="7"/>
      <dgm:spPr/>
    </dgm:pt>
    <dgm:pt modelId="{BAB8B75E-7448-4123-A1F6-00FDCAB7CCD6}" type="pres">
      <dgm:prSet presAssocID="{8931D8E9-25BB-48DF-B46B-7E94106504F1}" presName="horz1" presStyleCnt="0"/>
      <dgm:spPr/>
    </dgm:pt>
    <dgm:pt modelId="{7739910A-7975-4A75-8E59-874A08285352}" type="pres">
      <dgm:prSet presAssocID="{8931D8E9-25BB-48DF-B46B-7E94106504F1}" presName="tx1" presStyleLbl="revTx" presStyleIdx="1" presStyleCnt="7"/>
      <dgm:spPr/>
    </dgm:pt>
    <dgm:pt modelId="{915A0F07-D838-437E-8964-58BFA590759B}" type="pres">
      <dgm:prSet presAssocID="{8931D8E9-25BB-48DF-B46B-7E94106504F1}" presName="vert1" presStyleCnt="0"/>
      <dgm:spPr/>
    </dgm:pt>
    <dgm:pt modelId="{2319ECA8-902F-4F5B-B81E-82D54436457F}" type="pres">
      <dgm:prSet presAssocID="{E7427971-3FFA-4A4A-B2A7-F24DF868D08B}" presName="thickLine" presStyleLbl="alignNode1" presStyleIdx="2" presStyleCnt="7"/>
      <dgm:spPr/>
    </dgm:pt>
    <dgm:pt modelId="{A26ADAB4-A032-4412-AF3F-4884BC4D0A88}" type="pres">
      <dgm:prSet presAssocID="{E7427971-3FFA-4A4A-B2A7-F24DF868D08B}" presName="horz1" presStyleCnt="0"/>
      <dgm:spPr/>
    </dgm:pt>
    <dgm:pt modelId="{2CA9B7CC-3252-4029-825C-E7F966231751}" type="pres">
      <dgm:prSet presAssocID="{E7427971-3FFA-4A4A-B2A7-F24DF868D08B}" presName="tx1" presStyleLbl="revTx" presStyleIdx="2" presStyleCnt="7"/>
      <dgm:spPr/>
    </dgm:pt>
    <dgm:pt modelId="{0EBEEA32-FD5E-4469-8891-290795AADA67}" type="pres">
      <dgm:prSet presAssocID="{E7427971-3FFA-4A4A-B2A7-F24DF868D08B}" presName="vert1" presStyleCnt="0"/>
      <dgm:spPr/>
    </dgm:pt>
    <dgm:pt modelId="{2E4D34D4-C8B9-4B86-8653-94EDE1773C86}" type="pres">
      <dgm:prSet presAssocID="{A8481664-AAEC-4F84-B189-03A2909A06C2}" presName="thickLine" presStyleLbl="alignNode1" presStyleIdx="3" presStyleCnt="7"/>
      <dgm:spPr/>
    </dgm:pt>
    <dgm:pt modelId="{8F3F5647-6FBD-49B5-9962-76D8B54E93BD}" type="pres">
      <dgm:prSet presAssocID="{A8481664-AAEC-4F84-B189-03A2909A06C2}" presName="horz1" presStyleCnt="0"/>
      <dgm:spPr/>
    </dgm:pt>
    <dgm:pt modelId="{6A287CC9-7246-462B-BE71-07E8F2889194}" type="pres">
      <dgm:prSet presAssocID="{A8481664-AAEC-4F84-B189-03A2909A06C2}" presName="tx1" presStyleLbl="revTx" presStyleIdx="3" presStyleCnt="7"/>
      <dgm:spPr/>
    </dgm:pt>
    <dgm:pt modelId="{64F49F6D-7804-4E7D-BA09-27FBDCBE7E16}" type="pres">
      <dgm:prSet presAssocID="{A8481664-AAEC-4F84-B189-03A2909A06C2}" presName="vert1" presStyleCnt="0"/>
      <dgm:spPr/>
    </dgm:pt>
    <dgm:pt modelId="{BCDCCE7F-A05C-44E7-9B4C-4A762D2FC3A5}" type="pres">
      <dgm:prSet presAssocID="{94AC4513-B803-4090-97E2-B7D8478E3915}" presName="thickLine" presStyleLbl="alignNode1" presStyleIdx="4" presStyleCnt="7"/>
      <dgm:spPr/>
    </dgm:pt>
    <dgm:pt modelId="{A75C01FC-803E-4CBE-B2B6-CFC7A215B812}" type="pres">
      <dgm:prSet presAssocID="{94AC4513-B803-4090-97E2-B7D8478E3915}" presName="horz1" presStyleCnt="0"/>
      <dgm:spPr/>
    </dgm:pt>
    <dgm:pt modelId="{00596A90-4046-44B6-B2BD-6D33BCD481A0}" type="pres">
      <dgm:prSet presAssocID="{94AC4513-B803-4090-97E2-B7D8478E3915}" presName="tx1" presStyleLbl="revTx" presStyleIdx="4" presStyleCnt="7"/>
      <dgm:spPr/>
    </dgm:pt>
    <dgm:pt modelId="{D5901228-DECF-4014-A263-E1BA2F3E04F6}" type="pres">
      <dgm:prSet presAssocID="{94AC4513-B803-4090-97E2-B7D8478E3915}" presName="vert1" presStyleCnt="0"/>
      <dgm:spPr/>
    </dgm:pt>
    <dgm:pt modelId="{7AB1AEC6-777A-4C6C-8D6F-BA71E4E5059A}" type="pres">
      <dgm:prSet presAssocID="{1EFD0B6A-3B1B-4752-9B74-C9F8A7C8B42C}" presName="thickLine" presStyleLbl="alignNode1" presStyleIdx="5" presStyleCnt="7"/>
      <dgm:spPr/>
    </dgm:pt>
    <dgm:pt modelId="{F29A9CD5-D36D-4117-A4A3-36A7A78AFAF2}" type="pres">
      <dgm:prSet presAssocID="{1EFD0B6A-3B1B-4752-9B74-C9F8A7C8B42C}" presName="horz1" presStyleCnt="0"/>
      <dgm:spPr/>
    </dgm:pt>
    <dgm:pt modelId="{448164E7-26DE-45D8-8E35-2F442A39AF57}" type="pres">
      <dgm:prSet presAssocID="{1EFD0B6A-3B1B-4752-9B74-C9F8A7C8B42C}" presName="tx1" presStyleLbl="revTx" presStyleIdx="5" presStyleCnt="7"/>
      <dgm:spPr/>
    </dgm:pt>
    <dgm:pt modelId="{1D14874A-16CA-4EDC-BD34-0E902C7D305B}" type="pres">
      <dgm:prSet presAssocID="{1EFD0B6A-3B1B-4752-9B74-C9F8A7C8B42C}" presName="vert1" presStyleCnt="0"/>
      <dgm:spPr/>
    </dgm:pt>
    <dgm:pt modelId="{061EF0DC-117F-431D-99EA-FAB705FDE26C}" type="pres">
      <dgm:prSet presAssocID="{028166F4-A800-49D5-99E8-D0E088272870}" presName="thickLine" presStyleLbl="alignNode1" presStyleIdx="6" presStyleCnt="7"/>
      <dgm:spPr/>
    </dgm:pt>
    <dgm:pt modelId="{34502DC4-07A9-460B-9311-0468C1FA8A6D}" type="pres">
      <dgm:prSet presAssocID="{028166F4-A800-49D5-99E8-D0E088272870}" presName="horz1" presStyleCnt="0"/>
      <dgm:spPr/>
    </dgm:pt>
    <dgm:pt modelId="{1B8AD562-6438-4091-AFE2-81E02E50B892}" type="pres">
      <dgm:prSet presAssocID="{028166F4-A800-49D5-99E8-D0E088272870}" presName="tx1" presStyleLbl="revTx" presStyleIdx="6" presStyleCnt="7"/>
      <dgm:spPr/>
    </dgm:pt>
    <dgm:pt modelId="{28F7A46E-928D-422D-B138-FE4909488340}" type="pres">
      <dgm:prSet presAssocID="{028166F4-A800-49D5-99E8-D0E088272870}" presName="vert1" presStyleCnt="0"/>
      <dgm:spPr/>
    </dgm:pt>
  </dgm:ptLst>
  <dgm:cxnLst>
    <dgm:cxn modelId="{32466A0B-F468-40A5-A564-84DDB5FDD304}" type="presOf" srcId="{A8481664-AAEC-4F84-B189-03A2909A06C2}" destId="{6A287CC9-7246-462B-BE71-07E8F2889194}" srcOrd="0" destOrd="0" presId="urn:microsoft.com/office/officeart/2008/layout/LinedList"/>
    <dgm:cxn modelId="{255B8031-67E6-4D1A-BA3A-6EA9C27C4A64}" srcId="{9AFE77F1-617A-4568-BB8B-1217C9FBF485}" destId="{8931D8E9-25BB-48DF-B46B-7E94106504F1}" srcOrd="1" destOrd="0" parTransId="{436A18D0-0382-4A36-8DD0-DBE02A61052C}" sibTransId="{67BE68A1-1575-4492-806B-A5F561A7C03E}"/>
    <dgm:cxn modelId="{1A3E9B38-3F2E-4351-83A3-9575BE5BC3E4}" srcId="{9AFE77F1-617A-4568-BB8B-1217C9FBF485}" destId="{E7427971-3FFA-4A4A-B2A7-F24DF868D08B}" srcOrd="2" destOrd="0" parTransId="{239E2F09-63F4-4C1D-8A03-9D320BC497A9}" sibTransId="{FC9685CF-F1F6-4C77-B74B-0E74D79A8C0C}"/>
    <dgm:cxn modelId="{41D8483F-60E1-4DBC-9F03-B18661D5EB43}" srcId="{9AFE77F1-617A-4568-BB8B-1217C9FBF485}" destId="{028166F4-A800-49D5-99E8-D0E088272870}" srcOrd="6" destOrd="0" parTransId="{1660AA79-304D-4182-9383-B7409A6B1E64}" sibTransId="{EC574145-E525-4755-870D-117BA22EC021}"/>
    <dgm:cxn modelId="{998FAE41-4B7C-45AD-BCFE-8A7428DA46B2}" type="presOf" srcId="{0ACC372B-7324-457D-A5CA-210005AC26E6}" destId="{86A946E3-3BBF-4ED2-8909-4F72E895BB57}" srcOrd="0" destOrd="0" presId="urn:microsoft.com/office/officeart/2008/layout/LinedList"/>
    <dgm:cxn modelId="{5F3B0D43-739C-4788-8222-4A36209D1B15}" srcId="{9AFE77F1-617A-4568-BB8B-1217C9FBF485}" destId="{A8481664-AAEC-4F84-B189-03A2909A06C2}" srcOrd="3" destOrd="0" parTransId="{CF3FC5F5-67DA-47E1-8924-7D80E2111289}" sibTransId="{4E4C93CA-B888-4D77-8071-40AEB86462B8}"/>
    <dgm:cxn modelId="{0C122A4D-5147-4C11-ADDA-891BB5EF6C93}" type="presOf" srcId="{028166F4-A800-49D5-99E8-D0E088272870}" destId="{1B8AD562-6438-4091-AFE2-81E02E50B892}" srcOrd="0" destOrd="0" presId="urn:microsoft.com/office/officeart/2008/layout/LinedList"/>
    <dgm:cxn modelId="{3C03B44E-5FC8-4FF6-84FC-29E1806DC691}" type="presOf" srcId="{1EFD0B6A-3B1B-4752-9B74-C9F8A7C8B42C}" destId="{448164E7-26DE-45D8-8E35-2F442A39AF57}" srcOrd="0" destOrd="0" presId="urn:microsoft.com/office/officeart/2008/layout/LinedList"/>
    <dgm:cxn modelId="{C171C689-6C10-447D-875C-74875130C87E}" type="presOf" srcId="{94AC4513-B803-4090-97E2-B7D8478E3915}" destId="{00596A90-4046-44B6-B2BD-6D33BCD481A0}" srcOrd="0" destOrd="0" presId="urn:microsoft.com/office/officeart/2008/layout/LinedList"/>
    <dgm:cxn modelId="{9592809A-4CEA-4120-9C85-F7411BB1F08A}" type="presOf" srcId="{9AFE77F1-617A-4568-BB8B-1217C9FBF485}" destId="{12EF131F-5D04-4230-BA47-4D45EFD6CFED}" srcOrd="0" destOrd="0" presId="urn:microsoft.com/office/officeart/2008/layout/LinedList"/>
    <dgm:cxn modelId="{F2D7B2A2-993C-4061-83E8-B364FECF6C77}" srcId="{9AFE77F1-617A-4568-BB8B-1217C9FBF485}" destId="{0ACC372B-7324-457D-A5CA-210005AC26E6}" srcOrd="0" destOrd="0" parTransId="{A694476C-4B59-47AA-AC4D-EC3145311B02}" sibTransId="{139C9B14-6EAC-4BB1-A99A-D4207DFE2A31}"/>
    <dgm:cxn modelId="{7EC85DAA-75E4-4F37-B85F-1CFCC46FE545}" type="presOf" srcId="{8931D8E9-25BB-48DF-B46B-7E94106504F1}" destId="{7739910A-7975-4A75-8E59-874A08285352}" srcOrd="0" destOrd="0" presId="urn:microsoft.com/office/officeart/2008/layout/LinedList"/>
    <dgm:cxn modelId="{75487ABC-7DDA-43E7-A91B-6B3E5F857F11}" srcId="{9AFE77F1-617A-4568-BB8B-1217C9FBF485}" destId="{1EFD0B6A-3B1B-4752-9B74-C9F8A7C8B42C}" srcOrd="5" destOrd="0" parTransId="{8A4D44B1-17AE-4F73-9386-CDEBA4779455}" sibTransId="{0D704300-B2DA-487D-BEDE-55AF7BCF53C3}"/>
    <dgm:cxn modelId="{408A38D5-3B8B-45C5-95B0-8A2E08202C1B}" srcId="{9AFE77F1-617A-4568-BB8B-1217C9FBF485}" destId="{94AC4513-B803-4090-97E2-B7D8478E3915}" srcOrd="4" destOrd="0" parTransId="{76E603D4-1D10-4CC6-B837-F9F1F960E590}" sibTransId="{6594D145-A71A-4FD2-90B6-588115510D17}"/>
    <dgm:cxn modelId="{E75D4CE9-EB3A-4EA4-83C5-384476886528}" type="presOf" srcId="{E7427971-3FFA-4A4A-B2A7-F24DF868D08B}" destId="{2CA9B7CC-3252-4029-825C-E7F966231751}" srcOrd="0" destOrd="0" presId="urn:microsoft.com/office/officeart/2008/layout/LinedList"/>
    <dgm:cxn modelId="{D0D3DF85-89FF-4C32-B958-C78C93B42D52}" type="presParOf" srcId="{12EF131F-5D04-4230-BA47-4D45EFD6CFED}" destId="{A5D6A06B-7AF1-4B72-97D1-3D1C1E8A96F4}" srcOrd="0" destOrd="0" presId="urn:microsoft.com/office/officeart/2008/layout/LinedList"/>
    <dgm:cxn modelId="{31BF64C8-B6A2-411A-BC43-E91E10472B84}" type="presParOf" srcId="{12EF131F-5D04-4230-BA47-4D45EFD6CFED}" destId="{C651B51C-2A2C-42DC-8A84-AA0B6FADD510}" srcOrd="1" destOrd="0" presId="urn:microsoft.com/office/officeart/2008/layout/LinedList"/>
    <dgm:cxn modelId="{F3F3F486-ABAA-4DA5-99D0-98247E6B3B66}" type="presParOf" srcId="{C651B51C-2A2C-42DC-8A84-AA0B6FADD510}" destId="{86A946E3-3BBF-4ED2-8909-4F72E895BB57}" srcOrd="0" destOrd="0" presId="urn:microsoft.com/office/officeart/2008/layout/LinedList"/>
    <dgm:cxn modelId="{C1E46D88-ABE5-4857-81A3-CD29D026BF11}" type="presParOf" srcId="{C651B51C-2A2C-42DC-8A84-AA0B6FADD510}" destId="{7655B55B-0E3E-4D1E-B0CC-E4A23554384C}" srcOrd="1" destOrd="0" presId="urn:microsoft.com/office/officeart/2008/layout/LinedList"/>
    <dgm:cxn modelId="{13E34B17-2558-4A3A-B703-561160B6153C}" type="presParOf" srcId="{12EF131F-5D04-4230-BA47-4D45EFD6CFED}" destId="{5D6AF0AF-2028-4193-89BE-479E60AE27D7}" srcOrd="2" destOrd="0" presId="urn:microsoft.com/office/officeart/2008/layout/LinedList"/>
    <dgm:cxn modelId="{5A1AF347-436E-4041-953A-0C84165F2819}" type="presParOf" srcId="{12EF131F-5D04-4230-BA47-4D45EFD6CFED}" destId="{BAB8B75E-7448-4123-A1F6-00FDCAB7CCD6}" srcOrd="3" destOrd="0" presId="urn:microsoft.com/office/officeart/2008/layout/LinedList"/>
    <dgm:cxn modelId="{D41FE77C-5624-4984-9359-85C6D83972EA}" type="presParOf" srcId="{BAB8B75E-7448-4123-A1F6-00FDCAB7CCD6}" destId="{7739910A-7975-4A75-8E59-874A08285352}" srcOrd="0" destOrd="0" presId="urn:microsoft.com/office/officeart/2008/layout/LinedList"/>
    <dgm:cxn modelId="{5565FE69-A72B-4FDC-8E85-E43D2D8D4041}" type="presParOf" srcId="{BAB8B75E-7448-4123-A1F6-00FDCAB7CCD6}" destId="{915A0F07-D838-437E-8964-58BFA590759B}" srcOrd="1" destOrd="0" presId="urn:microsoft.com/office/officeart/2008/layout/LinedList"/>
    <dgm:cxn modelId="{D01C329A-4F1D-41D1-862E-E9D058122566}" type="presParOf" srcId="{12EF131F-5D04-4230-BA47-4D45EFD6CFED}" destId="{2319ECA8-902F-4F5B-B81E-82D54436457F}" srcOrd="4" destOrd="0" presId="urn:microsoft.com/office/officeart/2008/layout/LinedList"/>
    <dgm:cxn modelId="{198D059A-363B-4A31-BF71-B02A3057EB13}" type="presParOf" srcId="{12EF131F-5D04-4230-BA47-4D45EFD6CFED}" destId="{A26ADAB4-A032-4412-AF3F-4884BC4D0A88}" srcOrd="5" destOrd="0" presId="urn:microsoft.com/office/officeart/2008/layout/LinedList"/>
    <dgm:cxn modelId="{EE871142-DF34-4FF7-9BBD-29F2221F0FF5}" type="presParOf" srcId="{A26ADAB4-A032-4412-AF3F-4884BC4D0A88}" destId="{2CA9B7CC-3252-4029-825C-E7F966231751}" srcOrd="0" destOrd="0" presId="urn:microsoft.com/office/officeart/2008/layout/LinedList"/>
    <dgm:cxn modelId="{611F6954-B7A6-496D-B3A9-1EA2F2C9A204}" type="presParOf" srcId="{A26ADAB4-A032-4412-AF3F-4884BC4D0A88}" destId="{0EBEEA32-FD5E-4469-8891-290795AADA67}" srcOrd="1" destOrd="0" presId="urn:microsoft.com/office/officeart/2008/layout/LinedList"/>
    <dgm:cxn modelId="{15F78DED-C11F-4D7C-95C1-F9A6E013C8DB}" type="presParOf" srcId="{12EF131F-5D04-4230-BA47-4D45EFD6CFED}" destId="{2E4D34D4-C8B9-4B86-8653-94EDE1773C86}" srcOrd="6" destOrd="0" presId="urn:microsoft.com/office/officeart/2008/layout/LinedList"/>
    <dgm:cxn modelId="{FC4A6F19-684C-4C3B-917B-1996F75887CA}" type="presParOf" srcId="{12EF131F-5D04-4230-BA47-4D45EFD6CFED}" destId="{8F3F5647-6FBD-49B5-9962-76D8B54E93BD}" srcOrd="7" destOrd="0" presId="urn:microsoft.com/office/officeart/2008/layout/LinedList"/>
    <dgm:cxn modelId="{6942B57C-A5F7-4D87-AF18-86B64B5EC361}" type="presParOf" srcId="{8F3F5647-6FBD-49B5-9962-76D8B54E93BD}" destId="{6A287CC9-7246-462B-BE71-07E8F2889194}" srcOrd="0" destOrd="0" presId="urn:microsoft.com/office/officeart/2008/layout/LinedList"/>
    <dgm:cxn modelId="{E72D86BC-7580-4FF1-ADA6-0FB8F573505D}" type="presParOf" srcId="{8F3F5647-6FBD-49B5-9962-76D8B54E93BD}" destId="{64F49F6D-7804-4E7D-BA09-27FBDCBE7E16}" srcOrd="1" destOrd="0" presId="urn:microsoft.com/office/officeart/2008/layout/LinedList"/>
    <dgm:cxn modelId="{02BD521C-BAEF-4204-B8E6-56939427C974}" type="presParOf" srcId="{12EF131F-5D04-4230-BA47-4D45EFD6CFED}" destId="{BCDCCE7F-A05C-44E7-9B4C-4A762D2FC3A5}" srcOrd="8" destOrd="0" presId="urn:microsoft.com/office/officeart/2008/layout/LinedList"/>
    <dgm:cxn modelId="{0BA0308A-61F7-4A89-BE05-B3D85BF15F31}" type="presParOf" srcId="{12EF131F-5D04-4230-BA47-4D45EFD6CFED}" destId="{A75C01FC-803E-4CBE-B2B6-CFC7A215B812}" srcOrd="9" destOrd="0" presId="urn:microsoft.com/office/officeart/2008/layout/LinedList"/>
    <dgm:cxn modelId="{4F27F6C9-9CF5-4617-B51F-74CD3D71AFB2}" type="presParOf" srcId="{A75C01FC-803E-4CBE-B2B6-CFC7A215B812}" destId="{00596A90-4046-44B6-B2BD-6D33BCD481A0}" srcOrd="0" destOrd="0" presId="urn:microsoft.com/office/officeart/2008/layout/LinedList"/>
    <dgm:cxn modelId="{7DAAA058-EC13-4B22-8544-8D5AE35B7DFF}" type="presParOf" srcId="{A75C01FC-803E-4CBE-B2B6-CFC7A215B812}" destId="{D5901228-DECF-4014-A263-E1BA2F3E04F6}" srcOrd="1" destOrd="0" presId="urn:microsoft.com/office/officeart/2008/layout/LinedList"/>
    <dgm:cxn modelId="{465FCDDF-A1E3-446D-86D2-7B83F2ABE94A}" type="presParOf" srcId="{12EF131F-5D04-4230-BA47-4D45EFD6CFED}" destId="{7AB1AEC6-777A-4C6C-8D6F-BA71E4E5059A}" srcOrd="10" destOrd="0" presId="urn:microsoft.com/office/officeart/2008/layout/LinedList"/>
    <dgm:cxn modelId="{84C4C56C-20B5-4B2F-978A-400D55A4A828}" type="presParOf" srcId="{12EF131F-5D04-4230-BA47-4D45EFD6CFED}" destId="{F29A9CD5-D36D-4117-A4A3-36A7A78AFAF2}" srcOrd="11" destOrd="0" presId="urn:microsoft.com/office/officeart/2008/layout/LinedList"/>
    <dgm:cxn modelId="{5CF018A9-7C82-4779-B840-547BB28EF403}" type="presParOf" srcId="{F29A9CD5-D36D-4117-A4A3-36A7A78AFAF2}" destId="{448164E7-26DE-45D8-8E35-2F442A39AF57}" srcOrd="0" destOrd="0" presId="urn:microsoft.com/office/officeart/2008/layout/LinedList"/>
    <dgm:cxn modelId="{E39EFFB2-F8CB-4F1B-8333-DADF333B1022}" type="presParOf" srcId="{F29A9CD5-D36D-4117-A4A3-36A7A78AFAF2}" destId="{1D14874A-16CA-4EDC-BD34-0E902C7D305B}" srcOrd="1" destOrd="0" presId="urn:microsoft.com/office/officeart/2008/layout/LinedList"/>
    <dgm:cxn modelId="{25C30480-C759-49EF-9A08-E492E14386D8}" type="presParOf" srcId="{12EF131F-5D04-4230-BA47-4D45EFD6CFED}" destId="{061EF0DC-117F-431D-99EA-FAB705FDE26C}" srcOrd="12" destOrd="0" presId="urn:microsoft.com/office/officeart/2008/layout/LinedList"/>
    <dgm:cxn modelId="{55A5D02E-1325-4F75-9586-B6DEA81CA8F1}" type="presParOf" srcId="{12EF131F-5D04-4230-BA47-4D45EFD6CFED}" destId="{34502DC4-07A9-460B-9311-0468C1FA8A6D}" srcOrd="13" destOrd="0" presId="urn:microsoft.com/office/officeart/2008/layout/LinedList"/>
    <dgm:cxn modelId="{883EB8E6-8E0F-42A9-BA97-8CF3F0A96AF4}" type="presParOf" srcId="{34502DC4-07A9-460B-9311-0468C1FA8A6D}" destId="{1B8AD562-6438-4091-AFE2-81E02E50B892}" srcOrd="0" destOrd="0" presId="urn:microsoft.com/office/officeart/2008/layout/LinedList"/>
    <dgm:cxn modelId="{1249E97B-4E88-4FBD-83B7-6279EF53AE09}" type="presParOf" srcId="{34502DC4-07A9-460B-9311-0468C1FA8A6D}" destId="{28F7A46E-928D-422D-B138-FE4909488340}"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379634-385F-412F-A1A8-EA76A104B3C1}"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04CFE061-25B7-4013-88D5-29718FE2CC5E}">
      <dgm:prSet/>
      <dgm:spPr/>
      <dgm:t>
        <a:bodyPr/>
        <a:lstStyle/>
        <a:p>
          <a:r>
            <a:rPr lang="en-US" dirty="0">
              <a:solidFill>
                <a:schemeClr val="tx1"/>
              </a:solidFill>
            </a:rPr>
            <a:t>Can influence burnout in the workplace climate (Zheng et al., 2025)</a:t>
          </a:r>
        </a:p>
      </dgm:t>
    </dgm:pt>
    <dgm:pt modelId="{6FD3AEF8-1F3A-43A8-AC3A-88A937A344AD}" type="parTrans" cxnId="{BB7D4381-6FCA-4541-9903-23D53CD66B3F}">
      <dgm:prSet/>
      <dgm:spPr/>
      <dgm:t>
        <a:bodyPr/>
        <a:lstStyle/>
        <a:p>
          <a:endParaRPr lang="en-US"/>
        </a:p>
      </dgm:t>
    </dgm:pt>
    <dgm:pt modelId="{49E47743-D4C7-4211-A9EE-5A501AA0650D}" type="sibTrans" cxnId="{BB7D4381-6FCA-4541-9903-23D53CD66B3F}">
      <dgm:prSet/>
      <dgm:spPr/>
      <dgm:t>
        <a:bodyPr/>
        <a:lstStyle/>
        <a:p>
          <a:endParaRPr lang="en-US"/>
        </a:p>
      </dgm:t>
    </dgm:pt>
    <dgm:pt modelId="{35A84DCF-D664-4781-B863-BEC5AB966774}">
      <dgm:prSet/>
      <dgm:spPr/>
      <dgm:t>
        <a:bodyPr/>
        <a:lstStyle/>
        <a:p>
          <a:r>
            <a:rPr lang="en-US" dirty="0">
              <a:solidFill>
                <a:schemeClr val="tx1"/>
              </a:solidFill>
            </a:rPr>
            <a:t>Top-down Leadership approach that can dampen staff  motivation  and engagement</a:t>
          </a:r>
        </a:p>
      </dgm:t>
    </dgm:pt>
    <dgm:pt modelId="{4F77B231-2E0D-447F-A20A-0ECBFD9F583B}" type="parTrans" cxnId="{63FCE936-5070-4D99-A28B-E6D21A0A29B5}">
      <dgm:prSet/>
      <dgm:spPr/>
      <dgm:t>
        <a:bodyPr/>
        <a:lstStyle/>
        <a:p>
          <a:endParaRPr lang="en-US"/>
        </a:p>
      </dgm:t>
    </dgm:pt>
    <dgm:pt modelId="{DB430161-A2B6-4844-B44C-0FA57978BEB1}" type="sibTrans" cxnId="{63FCE936-5070-4D99-A28B-E6D21A0A29B5}">
      <dgm:prSet/>
      <dgm:spPr/>
      <dgm:t>
        <a:bodyPr/>
        <a:lstStyle/>
        <a:p>
          <a:endParaRPr lang="en-US"/>
        </a:p>
      </dgm:t>
    </dgm:pt>
    <dgm:pt modelId="{C35C120D-AF3C-4CBC-8F61-9997B3630E91}">
      <dgm:prSet/>
      <dgm:spPr/>
      <dgm:t>
        <a:bodyPr/>
        <a:lstStyle/>
        <a:p>
          <a:r>
            <a:rPr lang="en-US" dirty="0">
              <a:solidFill>
                <a:schemeClr val="tx1"/>
              </a:solidFill>
            </a:rPr>
            <a:t>Can lead to emotional exhaustion </a:t>
          </a:r>
        </a:p>
      </dgm:t>
    </dgm:pt>
    <dgm:pt modelId="{FCDEE48A-D334-47FF-81A6-A00D0D2F8E61}" type="parTrans" cxnId="{A9A69488-139E-4488-A624-61E90484B556}">
      <dgm:prSet/>
      <dgm:spPr/>
      <dgm:t>
        <a:bodyPr/>
        <a:lstStyle/>
        <a:p>
          <a:endParaRPr lang="en-US"/>
        </a:p>
      </dgm:t>
    </dgm:pt>
    <dgm:pt modelId="{4F659974-1E7E-4843-A336-32CB08036BE0}" type="sibTrans" cxnId="{A9A69488-139E-4488-A624-61E90484B556}">
      <dgm:prSet/>
      <dgm:spPr/>
      <dgm:t>
        <a:bodyPr/>
        <a:lstStyle/>
        <a:p>
          <a:endParaRPr lang="en-US"/>
        </a:p>
      </dgm:t>
    </dgm:pt>
    <dgm:pt modelId="{B510A10D-942C-4A21-B2B6-C1AECD1C2FF8}">
      <dgm:prSet/>
      <dgm:spPr/>
      <dgm:t>
        <a:bodyPr/>
        <a:lstStyle/>
        <a:p>
          <a:pPr rtl="0"/>
          <a:r>
            <a:rPr lang="en-US" b="0">
              <a:solidFill>
                <a:schemeClr val="tx1"/>
              </a:solidFill>
            </a:rPr>
            <a:t>Authoritative Leadership Style and PWD forms in Urgent </a:t>
          </a:r>
          <a:r>
            <a:rPr lang="en-US" b="0">
              <a:solidFill>
                <a:schemeClr val="tx1"/>
              </a:solidFill>
              <a:latin typeface="Trebuchet MS" panose="020B0603020202020204"/>
            </a:rPr>
            <a:t>Primary Care Centre</a:t>
          </a:r>
          <a:endParaRPr lang="en-US" b="0">
            <a:solidFill>
              <a:schemeClr val="tx1"/>
            </a:solidFill>
          </a:endParaRPr>
        </a:p>
      </dgm:t>
    </dgm:pt>
    <dgm:pt modelId="{56C0FAFB-CFD1-4F49-9C96-1B58DA7ACDD7}" type="parTrans" cxnId="{9EDE1C4A-9FA1-4512-A26C-A08F24FF1332}">
      <dgm:prSet/>
      <dgm:spPr/>
      <dgm:t>
        <a:bodyPr/>
        <a:lstStyle/>
        <a:p>
          <a:endParaRPr lang="en-US"/>
        </a:p>
      </dgm:t>
    </dgm:pt>
    <dgm:pt modelId="{EE29F0CE-E721-4B4F-863D-AD6B843B0A06}" type="sibTrans" cxnId="{9EDE1C4A-9FA1-4512-A26C-A08F24FF1332}">
      <dgm:prSet/>
      <dgm:spPr/>
      <dgm:t>
        <a:bodyPr/>
        <a:lstStyle/>
        <a:p>
          <a:endParaRPr lang="en-US"/>
        </a:p>
      </dgm:t>
    </dgm:pt>
    <dgm:pt modelId="{7BA8FF1B-70CE-4593-BB0A-CB630496DE14}">
      <dgm:prSet/>
      <dgm:spPr/>
      <dgm:t>
        <a:bodyPr/>
        <a:lstStyle/>
        <a:p>
          <a:r>
            <a:rPr lang="en-US" dirty="0">
              <a:solidFill>
                <a:schemeClr val="tx1"/>
              </a:solidFill>
            </a:rPr>
            <a:t>PWD algorithm with authoritarian leadership emphasizes  structure and accountability</a:t>
          </a:r>
        </a:p>
      </dgm:t>
    </dgm:pt>
    <dgm:pt modelId="{37B6FC0F-4C44-40C7-AD4C-3DF276ED8E61}" type="parTrans" cxnId="{260A66E8-45BF-4EC5-83FF-CF731CA39A67}">
      <dgm:prSet/>
      <dgm:spPr/>
      <dgm:t>
        <a:bodyPr/>
        <a:lstStyle/>
        <a:p>
          <a:endParaRPr lang="en-US"/>
        </a:p>
      </dgm:t>
    </dgm:pt>
    <dgm:pt modelId="{9601C2E1-E7E9-4A5E-8945-AD5E9700CA23}" type="sibTrans" cxnId="{260A66E8-45BF-4EC5-83FF-CF731CA39A67}">
      <dgm:prSet/>
      <dgm:spPr/>
      <dgm:t>
        <a:bodyPr/>
        <a:lstStyle/>
        <a:p>
          <a:endParaRPr lang="en-US"/>
        </a:p>
      </dgm:t>
    </dgm:pt>
    <dgm:pt modelId="{41952AE6-C433-4F9D-A9A5-5FE92E0CF8A4}">
      <dgm:prSet/>
      <dgm:spPr/>
      <dgm:t>
        <a:bodyPr/>
        <a:lstStyle/>
        <a:p>
          <a:r>
            <a:rPr lang="en-US" dirty="0">
              <a:solidFill>
                <a:schemeClr val="tx1"/>
              </a:solidFill>
            </a:rPr>
            <a:t>Can hinder collaboration, reduce morale and increase resistance </a:t>
          </a:r>
        </a:p>
      </dgm:t>
    </dgm:pt>
    <dgm:pt modelId="{D372F9E7-B025-4138-AFF6-D239FA728784}" type="parTrans" cxnId="{38AE8BA0-959A-43EA-AA0E-EEE7CAE1F47F}">
      <dgm:prSet/>
      <dgm:spPr/>
      <dgm:t>
        <a:bodyPr/>
        <a:lstStyle/>
        <a:p>
          <a:endParaRPr lang="en-US"/>
        </a:p>
      </dgm:t>
    </dgm:pt>
    <dgm:pt modelId="{C124BA63-8571-484E-9682-DB6D66A9535F}" type="sibTrans" cxnId="{38AE8BA0-959A-43EA-AA0E-EEE7CAE1F47F}">
      <dgm:prSet/>
      <dgm:spPr/>
      <dgm:t>
        <a:bodyPr/>
        <a:lstStyle/>
        <a:p>
          <a:endParaRPr lang="en-US"/>
        </a:p>
      </dgm:t>
    </dgm:pt>
    <dgm:pt modelId="{A0C6F932-4A41-4F64-B468-05882684C4CC}" type="pres">
      <dgm:prSet presAssocID="{C9379634-385F-412F-A1A8-EA76A104B3C1}" presName="diagram" presStyleCnt="0">
        <dgm:presLayoutVars>
          <dgm:dir/>
          <dgm:resizeHandles val="exact"/>
        </dgm:presLayoutVars>
      </dgm:prSet>
      <dgm:spPr/>
    </dgm:pt>
    <dgm:pt modelId="{86CC15C2-24AF-450F-B056-47BE1548C6E7}" type="pres">
      <dgm:prSet presAssocID="{04CFE061-25B7-4013-88D5-29718FE2CC5E}" presName="arrow" presStyleLbl="node1" presStyleIdx="0" presStyleCnt="6">
        <dgm:presLayoutVars>
          <dgm:bulletEnabled val="1"/>
        </dgm:presLayoutVars>
      </dgm:prSet>
      <dgm:spPr/>
    </dgm:pt>
    <dgm:pt modelId="{85ADC713-1727-40F9-A50E-5938588BD2FC}" type="pres">
      <dgm:prSet presAssocID="{35A84DCF-D664-4781-B863-BEC5AB966774}" presName="arrow" presStyleLbl="node1" presStyleIdx="1" presStyleCnt="6">
        <dgm:presLayoutVars>
          <dgm:bulletEnabled val="1"/>
        </dgm:presLayoutVars>
      </dgm:prSet>
      <dgm:spPr/>
    </dgm:pt>
    <dgm:pt modelId="{746BB8A5-DA06-438E-B49B-869D32713DC8}" type="pres">
      <dgm:prSet presAssocID="{C35C120D-AF3C-4CBC-8F61-9997B3630E91}" presName="arrow" presStyleLbl="node1" presStyleIdx="2" presStyleCnt="6">
        <dgm:presLayoutVars>
          <dgm:bulletEnabled val="1"/>
        </dgm:presLayoutVars>
      </dgm:prSet>
      <dgm:spPr/>
    </dgm:pt>
    <dgm:pt modelId="{6A4BCE1D-669B-4C08-B30E-F68CF9E3FA98}" type="pres">
      <dgm:prSet presAssocID="{B510A10D-942C-4A21-B2B6-C1AECD1C2FF8}" presName="arrow" presStyleLbl="node1" presStyleIdx="3" presStyleCnt="6">
        <dgm:presLayoutVars>
          <dgm:bulletEnabled val="1"/>
        </dgm:presLayoutVars>
      </dgm:prSet>
      <dgm:spPr/>
    </dgm:pt>
    <dgm:pt modelId="{B9C353E6-C326-46CF-969B-6374A6120D7C}" type="pres">
      <dgm:prSet presAssocID="{7BA8FF1B-70CE-4593-BB0A-CB630496DE14}" presName="arrow" presStyleLbl="node1" presStyleIdx="4" presStyleCnt="6">
        <dgm:presLayoutVars>
          <dgm:bulletEnabled val="1"/>
        </dgm:presLayoutVars>
      </dgm:prSet>
      <dgm:spPr/>
    </dgm:pt>
    <dgm:pt modelId="{5D7ABD23-06D9-4EBB-8B51-02E434A049B8}" type="pres">
      <dgm:prSet presAssocID="{41952AE6-C433-4F9D-A9A5-5FE92E0CF8A4}" presName="arrow" presStyleLbl="node1" presStyleIdx="5" presStyleCnt="6">
        <dgm:presLayoutVars>
          <dgm:bulletEnabled val="1"/>
        </dgm:presLayoutVars>
      </dgm:prSet>
      <dgm:spPr/>
    </dgm:pt>
  </dgm:ptLst>
  <dgm:cxnLst>
    <dgm:cxn modelId="{D469C516-8F13-451C-A7F2-E4B4F047BA05}" type="presOf" srcId="{7BA8FF1B-70CE-4593-BB0A-CB630496DE14}" destId="{B9C353E6-C326-46CF-969B-6374A6120D7C}" srcOrd="0" destOrd="0" presId="urn:microsoft.com/office/officeart/2005/8/layout/arrow5"/>
    <dgm:cxn modelId="{63FCE936-5070-4D99-A28B-E6D21A0A29B5}" srcId="{C9379634-385F-412F-A1A8-EA76A104B3C1}" destId="{35A84DCF-D664-4781-B863-BEC5AB966774}" srcOrd="1" destOrd="0" parTransId="{4F77B231-2E0D-447F-A20A-0ECBFD9F583B}" sibTransId="{DB430161-A2B6-4844-B44C-0FA57978BEB1}"/>
    <dgm:cxn modelId="{9EDE1C4A-9FA1-4512-A26C-A08F24FF1332}" srcId="{C9379634-385F-412F-A1A8-EA76A104B3C1}" destId="{B510A10D-942C-4A21-B2B6-C1AECD1C2FF8}" srcOrd="3" destOrd="0" parTransId="{56C0FAFB-CFD1-4F49-9C96-1B58DA7ACDD7}" sibTransId="{EE29F0CE-E721-4B4F-863D-AD6B843B0A06}"/>
    <dgm:cxn modelId="{3B32384C-9984-46F1-9499-517CF9E6EACC}" type="presOf" srcId="{04CFE061-25B7-4013-88D5-29718FE2CC5E}" destId="{86CC15C2-24AF-450F-B056-47BE1548C6E7}" srcOrd="0" destOrd="0" presId="urn:microsoft.com/office/officeart/2005/8/layout/arrow5"/>
    <dgm:cxn modelId="{E6C19F7C-5B53-4D0D-B5DA-26E0699DEEF9}" type="presOf" srcId="{35A84DCF-D664-4781-B863-BEC5AB966774}" destId="{85ADC713-1727-40F9-A50E-5938588BD2FC}" srcOrd="0" destOrd="0" presId="urn:microsoft.com/office/officeart/2005/8/layout/arrow5"/>
    <dgm:cxn modelId="{BB7D4381-6FCA-4541-9903-23D53CD66B3F}" srcId="{C9379634-385F-412F-A1A8-EA76A104B3C1}" destId="{04CFE061-25B7-4013-88D5-29718FE2CC5E}" srcOrd="0" destOrd="0" parTransId="{6FD3AEF8-1F3A-43A8-AC3A-88A937A344AD}" sibTransId="{49E47743-D4C7-4211-A9EE-5A501AA0650D}"/>
    <dgm:cxn modelId="{A9A69488-139E-4488-A624-61E90484B556}" srcId="{C9379634-385F-412F-A1A8-EA76A104B3C1}" destId="{C35C120D-AF3C-4CBC-8F61-9997B3630E91}" srcOrd="2" destOrd="0" parTransId="{FCDEE48A-D334-47FF-81A6-A00D0D2F8E61}" sibTransId="{4F659974-1E7E-4843-A336-32CB08036BE0}"/>
    <dgm:cxn modelId="{B59ACD88-7016-4441-817B-F487CD97E79D}" type="presOf" srcId="{B510A10D-942C-4A21-B2B6-C1AECD1C2FF8}" destId="{6A4BCE1D-669B-4C08-B30E-F68CF9E3FA98}" srcOrd="0" destOrd="0" presId="urn:microsoft.com/office/officeart/2005/8/layout/arrow5"/>
    <dgm:cxn modelId="{38AE8BA0-959A-43EA-AA0E-EEE7CAE1F47F}" srcId="{C9379634-385F-412F-A1A8-EA76A104B3C1}" destId="{41952AE6-C433-4F9D-A9A5-5FE92E0CF8A4}" srcOrd="5" destOrd="0" parTransId="{D372F9E7-B025-4138-AFF6-D239FA728784}" sibTransId="{C124BA63-8571-484E-9682-DB6D66A9535F}"/>
    <dgm:cxn modelId="{D8081BE1-5C6A-41F7-AD93-12FC0F51649A}" type="presOf" srcId="{C35C120D-AF3C-4CBC-8F61-9997B3630E91}" destId="{746BB8A5-DA06-438E-B49B-869D32713DC8}" srcOrd="0" destOrd="0" presId="urn:microsoft.com/office/officeart/2005/8/layout/arrow5"/>
    <dgm:cxn modelId="{82D999E3-58BB-47E0-BB19-DD11D32C9639}" type="presOf" srcId="{41952AE6-C433-4F9D-A9A5-5FE92E0CF8A4}" destId="{5D7ABD23-06D9-4EBB-8B51-02E434A049B8}" srcOrd="0" destOrd="0" presId="urn:microsoft.com/office/officeart/2005/8/layout/arrow5"/>
    <dgm:cxn modelId="{260A66E8-45BF-4EC5-83FF-CF731CA39A67}" srcId="{C9379634-385F-412F-A1A8-EA76A104B3C1}" destId="{7BA8FF1B-70CE-4593-BB0A-CB630496DE14}" srcOrd="4" destOrd="0" parTransId="{37B6FC0F-4C44-40C7-AD4C-3DF276ED8E61}" sibTransId="{9601C2E1-E7E9-4A5E-8945-AD5E9700CA23}"/>
    <dgm:cxn modelId="{01DEC7E8-0369-40FA-AB92-2581A18CA9FF}" type="presOf" srcId="{C9379634-385F-412F-A1A8-EA76A104B3C1}" destId="{A0C6F932-4A41-4F64-B468-05882684C4CC}" srcOrd="0" destOrd="0" presId="urn:microsoft.com/office/officeart/2005/8/layout/arrow5"/>
    <dgm:cxn modelId="{180F8868-33DD-4A02-8C2E-4594900E37F9}" type="presParOf" srcId="{A0C6F932-4A41-4F64-B468-05882684C4CC}" destId="{86CC15C2-24AF-450F-B056-47BE1548C6E7}" srcOrd="0" destOrd="0" presId="urn:microsoft.com/office/officeart/2005/8/layout/arrow5"/>
    <dgm:cxn modelId="{8C5D89BE-DD95-47EA-8AD4-DB6E5217D333}" type="presParOf" srcId="{A0C6F932-4A41-4F64-B468-05882684C4CC}" destId="{85ADC713-1727-40F9-A50E-5938588BD2FC}" srcOrd="1" destOrd="0" presId="urn:microsoft.com/office/officeart/2005/8/layout/arrow5"/>
    <dgm:cxn modelId="{76190E4A-CDAC-4C26-8253-1A28132035D6}" type="presParOf" srcId="{A0C6F932-4A41-4F64-B468-05882684C4CC}" destId="{746BB8A5-DA06-438E-B49B-869D32713DC8}" srcOrd="2" destOrd="0" presId="urn:microsoft.com/office/officeart/2005/8/layout/arrow5"/>
    <dgm:cxn modelId="{A2647313-E179-4856-977D-4A57486008E6}" type="presParOf" srcId="{A0C6F932-4A41-4F64-B468-05882684C4CC}" destId="{6A4BCE1D-669B-4C08-B30E-F68CF9E3FA98}" srcOrd="3" destOrd="0" presId="urn:microsoft.com/office/officeart/2005/8/layout/arrow5"/>
    <dgm:cxn modelId="{B0411158-FA99-4C7F-AB7C-C80DCCDF9920}" type="presParOf" srcId="{A0C6F932-4A41-4F64-B468-05882684C4CC}" destId="{B9C353E6-C326-46CF-969B-6374A6120D7C}" srcOrd="4" destOrd="0" presId="urn:microsoft.com/office/officeart/2005/8/layout/arrow5"/>
    <dgm:cxn modelId="{D4CC81EA-3D90-4AB1-BF1A-D93A52DCE76B}" type="presParOf" srcId="{A0C6F932-4A41-4F64-B468-05882684C4CC}" destId="{5D7ABD23-06D9-4EBB-8B51-02E434A049B8}" srcOrd="5"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79D917-E9FF-410F-B5E9-BEC035B4B22D}"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FCA154A6-1BC7-4507-BAD1-80485D737EF8}">
      <dgm:prSet phldrT="[Text]" phldr="0" custT="1"/>
      <dgm:spPr/>
      <dgm:t>
        <a:bodyPr/>
        <a:lstStyle/>
        <a:p>
          <a:pPr algn="ctr" rtl="0">
            <a:lnSpc>
              <a:spcPct val="90000"/>
            </a:lnSpc>
          </a:pPr>
          <a:r>
            <a:rPr lang="en-US" sz="1200">
              <a:latin typeface="Trebuchet MS" panose="020B0603020202020204"/>
              <a:ea typeface="+mn-ea"/>
              <a:cs typeface="+mn-cs"/>
            </a:rPr>
            <a:t>Site Director</a:t>
          </a:r>
          <a:endParaRPr lang="en-US" sz="1200">
            <a:ea typeface="+mn-ea"/>
            <a:cs typeface="+mn-cs"/>
          </a:endParaRPr>
        </a:p>
      </dgm:t>
    </dgm:pt>
    <dgm:pt modelId="{ED0770A5-98B6-444F-AE38-A2367280D44D}" type="parTrans" cxnId="{005CAACB-CC25-4E6F-A72A-52A07988DB41}">
      <dgm:prSet/>
      <dgm:spPr/>
      <dgm:t>
        <a:bodyPr/>
        <a:lstStyle/>
        <a:p>
          <a:endParaRPr lang="en-US"/>
        </a:p>
      </dgm:t>
    </dgm:pt>
    <dgm:pt modelId="{30D41F39-F2BD-44F1-94CA-B7525EF81A58}" type="sibTrans" cxnId="{005CAACB-CC25-4E6F-A72A-52A07988DB41}">
      <dgm:prSet/>
      <dgm:spPr/>
      <dgm:t>
        <a:bodyPr/>
        <a:lstStyle/>
        <a:p>
          <a:endParaRPr lang="en-US"/>
        </a:p>
      </dgm:t>
    </dgm:pt>
    <dgm:pt modelId="{EFB40708-0C48-4A3B-AB08-2634ADE671CB}">
      <dgm:prSet phldrT="[Text]" phldr="0"/>
      <dgm:spPr/>
      <dgm:t>
        <a:bodyPr/>
        <a:lstStyle/>
        <a:p>
          <a:pPr algn="ctr">
            <a:lnSpc>
              <a:spcPct val="90000"/>
            </a:lnSpc>
          </a:pPr>
          <a:r>
            <a:rPr lang="en-US" sz="1200" dirty="0">
              <a:latin typeface="Trebuchet MS" panose="020B0603020202020204"/>
              <a:ea typeface="+mn-ea"/>
              <a:cs typeface="+mn-cs"/>
            </a:rPr>
            <a:t>Physician Team Lead</a:t>
          </a:r>
          <a:endParaRPr lang="en-US" sz="1200" dirty="0">
            <a:ea typeface="+mn-ea"/>
            <a:cs typeface="+mn-cs"/>
          </a:endParaRPr>
        </a:p>
      </dgm:t>
    </dgm:pt>
    <dgm:pt modelId="{266FAE56-F51C-4C4C-9998-7B8526B641B7}" type="parTrans" cxnId="{ACA679AE-8E9D-4F67-B243-796069C71CCB}">
      <dgm:prSet/>
      <dgm:spPr/>
      <dgm:t>
        <a:bodyPr/>
        <a:lstStyle/>
        <a:p>
          <a:endParaRPr lang="en-US"/>
        </a:p>
      </dgm:t>
    </dgm:pt>
    <dgm:pt modelId="{68B8F7D2-7280-4451-90A0-61788A3C1791}" type="sibTrans" cxnId="{ACA679AE-8E9D-4F67-B243-796069C71CCB}">
      <dgm:prSet/>
      <dgm:spPr/>
      <dgm:t>
        <a:bodyPr/>
        <a:lstStyle/>
        <a:p>
          <a:endParaRPr lang="en-US"/>
        </a:p>
      </dgm:t>
    </dgm:pt>
    <dgm:pt modelId="{A4874809-0890-4DC2-99B3-F7A0F14F7640}">
      <dgm:prSet phldrT="[Text]" phldr="0"/>
      <dgm:spPr/>
      <dgm:t>
        <a:bodyPr/>
        <a:lstStyle/>
        <a:p>
          <a:pPr algn="ctr" rtl="0">
            <a:lnSpc>
              <a:spcPct val="90000"/>
            </a:lnSpc>
          </a:pPr>
          <a:r>
            <a:rPr lang="en-US" sz="1200" dirty="0">
              <a:latin typeface="Trebuchet MS" panose="020B0603020202020204"/>
              <a:ea typeface="+mn-ea"/>
              <a:cs typeface="+mn-cs"/>
            </a:rPr>
            <a:t>Nursing Team Leads (3)</a:t>
          </a:r>
          <a:endParaRPr lang="en-US" sz="1200" dirty="0">
            <a:ea typeface="+mn-ea"/>
            <a:cs typeface="+mn-cs"/>
          </a:endParaRPr>
        </a:p>
      </dgm:t>
    </dgm:pt>
    <dgm:pt modelId="{3A28EB8D-1A3A-48F2-8587-770AB00A4A31}" type="parTrans" cxnId="{D195A852-0089-4F82-A7AC-188A10853DD3}">
      <dgm:prSet/>
      <dgm:spPr/>
      <dgm:t>
        <a:bodyPr/>
        <a:lstStyle/>
        <a:p>
          <a:endParaRPr lang="en-US"/>
        </a:p>
      </dgm:t>
    </dgm:pt>
    <dgm:pt modelId="{67291AF2-B935-45E2-8A68-CA5AAFA0BE58}" type="sibTrans" cxnId="{D195A852-0089-4F82-A7AC-188A10853DD3}">
      <dgm:prSet/>
      <dgm:spPr/>
      <dgm:t>
        <a:bodyPr/>
        <a:lstStyle/>
        <a:p>
          <a:endParaRPr lang="en-US"/>
        </a:p>
      </dgm:t>
    </dgm:pt>
    <dgm:pt modelId="{E0B99628-0088-4272-838B-2F7D9BF064E3}">
      <dgm:prSet phldrT="[Text]" phldr="0"/>
      <dgm:spPr/>
      <dgm:t>
        <a:bodyPr/>
        <a:lstStyle/>
        <a:p>
          <a:pPr algn="ctr">
            <a:lnSpc>
              <a:spcPct val="90000"/>
            </a:lnSpc>
          </a:pPr>
          <a:r>
            <a:rPr lang="en-US" sz="1200" dirty="0">
              <a:latin typeface="Trebuchet MS" panose="020B0603020202020204"/>
              <a:ea typeface="+mn-ea"/>
              <a:cs typeface="+mn-cs"/>
            </a:rPr>
            <a:t>RNs</a:t>
          </a:r>
          <a:endParaRPr lang="en-US" sz="1200" dirty="0">
            <a:ea typeface="+mn-ea"/>
            <a:cs typeface="+mn-cs"/>
          </a:endParaRPr>
        </a:p>
      </dgm:t>
    </dgm:pt>
    <dgm:pt modelId="{02BCF1DA-653D-40B6-82C2-DF624A287703}" type="parTrans" cxnId="{5A985ACB-E3D3-4C65-8786-4D3E4BD9C22A}">
      <dgm:prSet/>
      <dgm:spPr/>
      <dgm:t>
        <a:bodyPr/>
        <a:lstStyle/>
        <a:p>
          <a:endParaRPr lang="en-US"/>
        </a:p>
      </dgm:t>
    </dgm:pt>
    <dgm:pt modelId="{8E25F886-080E-4360-88CD-4D1665DC8401}" type="sibTrans" cxnId="{5A985ACB-E3D3-4C65-8786-4D3E4BD9C22A}">
      <dgm:prSet/>
      <dgm:spPr/>
      <dgm:t>
        <a:bodyPr/>
        <a:lstStyle/>
        <a:p>
          <a:endParaRPr lang="en-US"/>
        </a:p>
      </dgm:t>
    </dgm:pt>
    <dgm:pt modelId="{22E446B2-3DE5-4048-8D6C-CFC79C339F1B}">
      <dgm:prSet phldr="0"/>
      <dgm:spPr/>
      <dgm:t>
        <a:bodyPr/>
        <a:lstStyle/>
        <a:p>
          <a:pPr algn="ctr" rtl="0">
            <a:lnSpc>
              <a:spcPct val="90000"/>
            </a:lnSpc>
          </a:pPr>
          <a:r>
            <a:rPr lang="en-US" sz="1200" dirty="0">
              <a:latin typeface="Trebuchet MS" panose="020B0603020202020204"/>
              <a:ea typeface="+mn-ea"/>
              <a:cs typeface="+mn-cs"/>
            </a:rPr>
            <a:t>LPNs</a:t>
          </a:r>
        </a:p>
      </dgm:t>
    </dgm:pt>
    <dgm:pt modelId="{9E087942-45B3-4030-91B8-7A65F9C79281}" type="parTrans" cxnId="{C48BFB3C-407A-445B-9867-BDD806A651E9}">
      <dgm:prSet/>
      <dgm:spPr/>
    </dgm:pt>
    <dgm:pt modelId="{03C24EF9-B4EC-4B5E-96E0-B36337750702}" type="sibTrans" cxnId="{C48BFB3C-407A-445B-9867-BDD806A651E9}">
      <dgm:prSet/>
      <dgm:spPr/>
    </dgm:pt>
    <dgm:pt modelId="{F484FF47-1CA8-4774-99FD-71BB6AEA041C}">
      <dgm:prSet phldr="0"/>
      <dgm:spPr/>
      <dgm:t>
        <a:bodyPr/>
        <a:lstStyle/>
        <a:p>
          <a:pPr algn="ctr">
            <a:lnSpc>
              <a:spcPct val="90000"/>
            </a:lnSpc>
          </a:pPr>
          <a:r>
            <a:rPr lang="en-US" sz="1200" dirty="0">
              <a:latin typeface="Trebuchet MS" panose="020B0603020202020204"/>
              <a:ea typeface="+mn-ea"/>
              <a:cs typeface="+mn-cs"/>
            </a:rPr>
            <a:t>Physicians</a:t>
          </a:r>
        </a:p>
      </dgm:t>
    </dgm:pt>
    <dgm:pt modelId="{FFC97CA2-71E4-4E94-971B-B27F45B64E79}" type="parTrans" cxnId="{76E6B446-9860-44AF-BB2B-41C084C95F67}">
      <dgm:prSet/>
      <dgm:spPr/>
    </dgm:pt>
    <dgm:pt modelId="{1DC8C5DA-C6AD-44D6-9B52-65A563FDEC7B}" type="sibTrans" cxnId="{76E6B446-9860-44AF-BB2B-41C084C95F67}">
      <dgm:prSet/>
      <dgm:spPr/>
    </dgm:pt>
    <dgm:pt modelId="{7EA05E3A-B810-4092-A8DA-05E6E0794ED5}">
      <dgm:prSet phldr="0"/>
      <dgm:spPr/>
      <dgm:t>
        <a:bodyPr/>
        <a:lstStyle/>
        <a:p>
          <a:pPr algn="ctr" rtl="0">
            <a:lnSpc>
              <a:spcPct val="90000"/>
            </a:lnSpc>
          </a:pPr>
          <a:r>
            <a:rPr lang="en-US" sz="1200" dirty="0">
              <a:latin typeface="Trebuchet MS" panose="020B0603020202020204"/>
              <a:ea typeface="+mn-ea"/>
              <a:cs typeface="+mn-cs"/>
            </a:rPr>
            <a:t>Administration Team Lead</a:t>
          </a:r>
        </a:p>
      </dgm:t>
    </dgm:pt>
    <dgm:pt modelId="{5C21F656-FD02-445C-AAF9-7BBFB79FF9C4}" type="parTrans" cxnId="{2F3900B8-A58D-4120-9F0E-864B65B1F5CE}">
      <dgm:prSet/>
      <dgm:spPr/>
    </dgm:pt>
    <dgm:pt modelId="{EA3B20CA-57CA-46D5-B1F7-4CFBBDF6CD49}" type="sibTrans" cxnId="{2F3900B8-A58D-4120-9F0E-864B65B1F5CE}">
      <dgm:prSet/>
      <dgm:spPr/>
    </dgm:pt>
    <dgm:pt modelId="{A52929C5-8B1A-4EF3-BA89-8269D47F80EC}">
      <dgm:prSet phldr="0"/>
      <dgm:spPr/>
      <dgm:t>
        <a:bodyPr/>
        <a:lstStyle/>
        <a:p>
          <a:pPr algn="ctr">
            <a:lnSpc>
              <a:spcPct val="90000"/>
            </a:lnSpc>
          </a:pPr>
          <a:r>
            <a:rPr lang="en-US" sz="1200" dirty="0">
              <a:latin typeface="Trebuchet MS"/>
              <a:ea typeface="Calibri"/>
              <a:cs typeface="Calibri"/>
            </a:rPr>
            <a:t>Medical Office Assistants</a:t>
          </a:r>
          <a:endParaRPr lang="en-US" sz="1200" dirty="0">
            <a:latin typeface="Trebuchet MS" panose="020B0603020202020204"/>
            <a:ea typeface="+mn-ea"/>
            <a:cs typeface="+mn-cs"/>
          </a:endParaRPr>
        </a:p>
      </dgm:t>
    </dgm:pt>
    <dgm:pt modelId="{ECC2B032-3BF8-49F2-8DFC-AE795A8CC060}" type="parTrans" cxnId="{F974747E-17AC-46EF-8FB4-6932685CD608}">
      <dgm:prSet/>
      <dgm:spPr/>
    </dgm:pt>
    <dgm:pt modelId="{54704F23-5173-4CBB-B37F-56414CFE8E54}" type="sibTrans" cxnId="{F974747E-17AC-46EF-8FB4-6932685CD608}">
      <dgm:prSet/>
      <dgm:spPr/>
    </dgm:pt>
    <dgm:pt modelId="{1C8D63A3-0662-41EE-BAF1-73B04533EF8C}">
      <dgm:prSet phldr="0"/>
      <dgm:spPr/>
      <dgm:t>
        <a:bodyPr/>
        <a:lstStyle/>
        <a:p>
          <a:pPr algn="ctr" rtl="0">
            <a:lnSpc>
              <a:spcPct val="90000"/>
            </a:lnSpc>
          </a:pPr>
          <a:r>
            <a:rPr lang="en-US" sz="1200" dirty="0">
              <a:latin typeface="Trebuchet MS" panose="020B0603020202020204"/>
              <a:ea typeface="+mn-ea"/>
              <a:cs typeface="+mn-cs"/>
            </a:rPr>
            <a:t>Nurse Practitioner Team Lead</a:t>
          </a:r>
          <a:endParaRPr lang="en-US" sz="1200" dirty="0">
            <a:ea typeface="+mn-ea"/>
            <a:cs typeface="+mn-cs"/>
          </a:endParaRPr>
        </a:p>
      </dgm:t>
    </dgm:pt>
    <dgm:pt modelId="{6FEFECF5-DE0B-4DA1-A385-86F806D48CF3}" type="parTrans" cxnId="{F9706E40-6EB1-47F9-BC38-1E2A7190193E}">
      <dgm:prSet/>
      <dgm:spPr/>
    </dgm:pt>
    <dgm:pt modelId="{B37871E5-8FD9-4AB7-BB95-45607DEB35F0}" type="sibTrans" cxnId="{F9706E40-6EB1-47F9-BC38-1E2A7190193E}">
      <dgm:prSet/>
      <dgm:spPr/>
    </dgm:pt>
    <dgm:pt modelId="{7878B6EB-1089-4341-BAA0-AEF0323C4FB9}">
      <dgm:prSet phldr="0"/>
      <dgm:spPr/>
      <dgm:t>
        <a:bodyPr/>
        <a:lstStyle/>
        <a:p>
          <a:pPr algn="ctr" rtl="0">
            <a:lnSpc>
              <a:spcPct val="90000"/>
            </a:lnSpc>
          </a:pPr>
          <a:r>
            <a:rPr lang="en-US" sz="1200" dirty="0">
              <a:latin typeface="Trebuchet MS" panose="020B0603020202020204"/>
              <a:ea typeface="+mn-ea"/>
              <a:cs typeface="+mn-cs"/>
            </a:rPr>
            <a:t>Nurse Practitioners</a:t>
          </a:r>
        </a:p>
      </dgm:t>
    </dgm:pt>
    <dgm:pt modelId="{3BB41346-B2D5-40F1-B2AE-C6EC1EEF9EB1}" type="parTrans" cxnId="{8EABC932-EDF3-447E-946C-1A489318CC0F}">
      <dgm:prSet/>
      <dgm:spPr/>
    </dgm:pt>
    <dgm:pt modelId="{BD6E4468-3C5B-4B81-8729-97A528BFD475}" type="sibTrans" cxnId="{8EABC932-EDF3-447E-946C-1A489318CC0F}">
      <dgm:prSet/>
      <dgm:spPr/>
    </dgm:pt>
    <dgm:pt modelId="{5DD4ABC3-DCD8-4243-8044-12B27CB39764}">
      <dgm:prSet phldr="0"/>
      <dgm:spPr/>
      <dgm:t>
        <a:bodyPr/>
        <a:lstStyle/>
        <a:p>
          <a:pPr algn="ctr" rtl="0">
            <a:lnSpc>
              <a:spcPct val="90000"/>
            </a:lnSpc>
          </a:pPr>
          <a:r>
            <a:rPr lang="en-US" sz="1200" dirty="0">
              <a:latin typeface="Trebuchet MS" panose="020B0603020202020204"/>
              <a:ea typeface="+mn-ea"/>
              <a:cs typeface="+mn-cs"/>
            </a:rPr>
            <a:t>Social Worker Team Lead</a:t>
          </a:r>
        </a:p>
      </dgm:t>
    </dgm:pt>
    <dgm:pt modelId="{57E26974-FFD2-4014-B777-A77AC4DCCB1A}" type="parTrans" cxnId="{2F46DFB8-D259-4C62-B08B-185438FCFA08}">
      <dgm:prSet/>
      <dgm:spPr/>
    </dgm:pt>
    <dgm:pt modelId="{02F67E64-9A2C-4927-9478-CBBC752FDF04}" type="sibTrans" cxnId="{2F46DFB8-D259-4C62-B08B-185438FCFA08}">
      <dgm:prSet/>
      <dgm:spPr/>
    </dgm:pt>
    <dgm:pt modelId="{47011DB3-1C9C-43D0-AD81-FF1BC8B356DD}">
      <dgm:prSet phldr="0"/>
      <dgm:spPr/>
      <dgm:t>
        <a:bodyPr/>
        <a:lstStyle/>
        <a:p>
          <a:pPr algn="ctr" rtl="0">
            <a:lnSpc>
              <a:spcPct val="90000"/>
            </a:lnSpc>
          </a:pPr>
          <a:r>
            <a:rPr lang="en-US" sz="1200" dirty="0">
              <a:latin typeface="Trebuchet MS" panose="020B0603020202020204"/>
              <a:ea typeface="+mn-ea"/>
              <a:cs typeface="+mn-cs"/>
            </a:rPr>
            <a:t>Social Workers</a:t>
          </a:r>
        </a:p>
      </dgm:t>
    </dgm:pt>
    <dgm:pt modelId="{0B07C0F5-AD34-4E90-A734-009EF99F3282}" type="parTrans" cxnId="{5E9807CA-C1FA-46B9-8968-3D6DEBA00BD2}">
      <dgm:prSet/>
      <dgm:spPr/>
    </dgm:pt>
    <dgm:pt modelId="{C9995BA9-E16E-4860-ABE2-0D668CEB7782}" type="sibTrans" cxnId="{5E9807CA-C1FA-46B9-8968-3D6DEBA00BD2}">
      <dgm:prSet/>
      <dgm:spPr/>
    </dgm:pt>
    <dgm:pt modelId="{ED163384-1194-450E-9D6B-2734254AB3BD}" type="pres">
      <dgm:prSet presAssocID="{B979D917-E9FF-410F-B5E9-BEC035B4B22D}" presName="hierChild1" presStyleCnt="0">
        <dgm:presLayoutVars>
          <dgm:chPref val="1"/>
          <dgm:dir/>
          <dgm:animOne val="branch"/>
          <dgm:animLvl val="lvl"/>
          <dgm:resizeHandles/>
        </dgm:presLayoutVars>
      </dgm:prSet>
      <dgm:spPr/>
    </dgm:pt>
    <dgm:pt modelId="{522A2B53-6440-4457-AFE2-27AB8A493240}" type="pres">
      <dgm:prSet presAssocID="{FCA154A6-1BC7-4507-BAD1-80485D737EF8}" presName="hierRoot1" presStyleCnt="0"/>
      <dgm:spPr/>
    </dgm:pt>
    <dgm:pt modelId="{38CEDD6A-55BC-481B-B4A1-81A5606B309B}" type="pres">
      <dgm:prSet presAssocID="{FCA154A6-1BC7-4507-BAD1-80485D737EF8}" presName="composite" presStyleCnt="0"/>
      <dgm:spPr/>
    </dgm:pt>
    <dgm:pt modelId="{4FB411A3-92E4-4938-A7D3-D15824864DBA}" type="pres">
      <dgm:prSet presAssocID="{FCA154A6-1BC7-4507-BAD1-80485D737EF8}" presName="background" presStyleLbl="node0" presStyleIdx="0" presStyleCnt="1"/>
      <dgm:spPr/>
    </dgm:pt>
    <dgm:pt modelId="{19244A45-F493-4EDD-B3A9-F15D0631071A}" type="pres">
      <dgm:prSet presAssocID="{FCA154A6-1BC7-4507-BAD1-80485D737EF8}" presName="text" presStyleLbl="fgAcc0" presStyleIdx="0" presStyleCnt="1">
        <dgm:presLayoutVars>
          <dgm:chPref val="3"/>
        </dgm:presLayoutVars>
      </dgm:prSet>
      <dgm:spPr/>
    </dgm:pt>
    <dgm:pt modelId="{4AFB3F0B-96E0-4546-A76F-E87DD5351DAA}" type="pres">
      <dgm:prSet presAssocID="{FCA154A6-1BC7-4507-BAD1-80485D737EF8}" presName="hierChild2" presStyleCnt="0"/>
      <dgm:spPr/>
    </dgm:pt>
    <dgm:pt modelId="{89841215-9AC1-4536-B071-5AE068F4928E}" type="pres">
      <dgm:prSet presAssocID="{6FEFECF5-DE0B-4DA1-A385-86F806D48CF3}" presName="Name10" presStyleLbl="parChTrans1D2" presStyleIdx="0" presStyleCnt="5"/>
      <dgm:spPr/>
    </dgm:pt>
    <dgm:pt modelId="{38F6708D-1BBE-4198-9E39-10DED48E33EF}" type="pres">
      <dgm:prSet presAssocID="{1C8D63A3-0662-41EE-BAF1-73B04533EF8C}" presName="hierRoot2" presStyleCnt="0"/>
      <dgm:spPr/>
    </dgm:pt>
    <dgm:pt modelId="{A0D6DE49-1658-4F2B-BC72-266E56CECD5F}" type="pres">
      <dgm:prSet presAssocID="{1C8D63A3-0662-41EE-BAF1-73B04533EF8C}" presName="composite2" presStyleCnt="0"/>
      <dgm:spPr/>
    </dgm:pt>
    <dgm:pt modelId="{CD6097FA-6D5C-4749-AF3C-490CB2BED8B9}" type="pres">
      <dgm:prSet presAssocID="{1C8D63A3-0662-41EE-BAF1-73B04533EF8C}" presName="background2" presStyleLbl="node2" presStyleIdx="0" presStyleCnt="5"/>
      <dgm:spPr/>
    </dgm:pt>
    <dgm:pt modelId="{46DDEDE8-D591-4EA5-8DB6-4344F602E977}" type="pres">
      <dgm:prSet presAssocID="{1C8D63A3-0662-41EE-BAF1-73B04533EF8C}" presName="text2" presStyleLbl="fgAcc2" presStyleIdx="0" presStyleCnt="5">
        <dgm:presLayoutVars>
          <dgm:chPref val="3"/>
        </dgm:presLayoutVars>
      </dgm:prSet>
      <dgm:spPr/>
    </dgm:pt>
    <dgm:pt modelId="{1581E0EC-91EC-4BF6-99DF-FD0E55C801E6}" type="pres">
      <dgm:prSet presAssocID="{1C8D63A3-0662-41EE-BAF1-73B04533EF8C}" presName="hierChild3" presStyleCnt="0"/>
      <dgm:spPr/>
    </dgm:pt>
    <dgm:pt modelId="{9DE33B6E-1976-45C3-879C-DA3D9F605602}" type="pres">
      <dgm:prSet presAssocID="{3BB41346-B2D5-40F1-B2AE-C6EC1EEF9EB1}" presName="Name17" presStyleLbl="parChTrans1D3" presStyleIdx="0" presStyleCnt="6"/>
      <dgm:spPr/>
    </dgm:pt>
    <dgm:pt modelId="{A3020CFF-B43B-44C0-9C7C-9AD70435FDF6}" type="pres">
      <dgm:prSet presAssocID="{7878B6EB-1089-4341-BAA0-AEF0323C4FB9}" presName="hierRoot3" presStyleCnt="0"/>
      <dgm:spPr/>
    </dgm:pt>
    <dgm:pt modelId="{25DE77B4-E17D-4668-A119-6CF4F1A1AA4B}" type="pres">
      <dgm:prSet presAssocID="{7878B6EB-1089-4341-BAA0-AEF0323C4FB9}" presName="composite3" presStyleCnt="0"/>
      <dgm:spPr/>
    </dgm:pt>
    <dgm:pt modelId="{1C2F198E-2636-48F5-8390-14DB973F9FEA}" type="pres">
      <dgm:prSet presAssocID="{7878B6EB-1089-4341-BAA0-AEF0323C4FB9}" presName="background3" presStyleLbl="node3" presStyleIdx="0" presStyleCnt="6"/>
      <dgm:spPr/>
    </dgm:pt>
    <dgm:pt modelId="{5237A622-34E9-4AFD-A39A-D09EBD053E0C}" type="pres">
      <dgm:prSet presAssocID="{7878B6EB-1089-4341-BAA0-AEF0323C4FB9}" presName="text3" presStyleLbl="fgAcc3" presStyleIdx="0" presStyleCnt="6">
        <dgm:presLayoutVars>
          <dgm:chPref val="3"/>
        </dgm:presLayoutVars>
      </dgm:prSet>
      <dgm:spPr/>
    </dgm:pt>
    <dgm:pt modelId="{B0913245-DFF7-4553-A71E-2A5CBE5F114C}" type="pres">
      <dgm:prSet presAssocID="{7878B6EB-1089-4341-BAA0-AEF0323C4FB9}" presName="hierChild4" presStyleCnt="0"/>
      <dgm:spPr/>
    </dgm:pt>
    <dgm:pt modelId="{4EA1175A-58EE-41EA-A2EB-FFE59D3F2919}" type="pres">
      <dgm:prSet presAssocID="{266FAE56-F51C-4C4C-9998-7B8526B641B7}" presName="Name10" presStyleLbl="parChTrans1D2" presStyleIdx="1" presStyleCnt="5"/>
      <dgm:spPr/>
    </dgm:pt>
    <dgm:pt modelId="{32261BD6-DC1E-4AF1-A8B2-05F3F35A9BBD}" type="pres">
      <dgm:prSet presAssocID="{EFB40708-0C48-4A3B-AB08-2634ADE671CB}" presName="hierRoot2" presStyleCnt="0"/>
      <dgm:spPr/>
    </dgm:pt>
    <dgm:pt modelId="{6858997D-F0AC-4663-AFA3-975C8F6259B3}" type="pres">
      <dgm:prSet presAssocID="{EFB40708-0C48-4A3B-AB08-2634ADE671CB}" presName="composite2" presStyleCnt="0"/>
      <dgm:spPr/>
    </dgm:pt>
    <dgm:pt modelId="{8131B4DE-3004-456D-9B3C-924C3A61B1BE}" type="pres">
      <dgm:prSet presAssocID="{EFB40708-0C48-4A3B-AB08-2634ADE671CB}" presName="background2" presStyleLbl="node2" presStyleIdx="1" presStyleCnt="5"/>
      <dgm:spPr/>
    </dgm:pt>
    <dgm:pt modelId="{1DCC93F3-23C1-475D-A840-85657BC403FE}" type="pres">
      <dgm:prSet presAssocID="{EFB40708-0C48-4A3B-AB08-2634ADE671CB}" presName="text2" presStyleLbl="fgAcc2" presStyleIdx="1" presStyleCnt="5">
        <dgm:presLayoutVars>
          <dgm:chPref val="3"/>
        </dgm:presLayoutVars>
      </dgm:prSet>
      <dgm:spPr/>
    </dgm:pt>
    <dgm:pt modelId="{B0C0A7A7-D8F4-402C-B72D-DEE325B0FA13}" type="pres">
      <dgm:prSet presAssocID="{EFB40708-0C48-4A3B-AB08-2634ADE671CB}" presName="hierChild3" presStyleCnt="0"/>
      <dgm:spPr/>
    </dgm:pt>
    <dgm:pt modelId="{C749BA3C-5A1D-47AE-8F11-0EA12B5C1BC1}" type="pres">
      <dgm:prSet presAssocID="{FFC97CA2-71E4-4E94-971B-B27F45B64E79}" presName="Name17" presStyleLbl="parChTrans1D3" presStyleIdx="1" presStyleCnt="6"/>
      <dgm:spPr/>
    </dgm:pt>
    <dgm:pt modelId="{C6E64144-CD9B-4B0D-9927-1B846D965193}" type="pres">
      <dgm:prSet presAssocID="{F484FF47-1CA8-4774-99FD-71BB6AEA041C}" presName="hierRoot3" presStyleCnt="0"/>
      <dgm:spPr/>
    </dgm:pt>
    <dgm:pt modelId="{D424CBAE-5DAD-4918-8210-57D3BE8B8A88}" type="pres">
      <dgm:prSet presAssocID="{F484FF47-1CA8-4774-99FD-71BB6AEA041C}" presName="composite3" presStyleCnt="0"/>
      <dgm:spPr/>
    </dgm:pt>
    <dgm:pt modelId="{EF23DE43-4D00-406F-AC7D-A6CC663277E6}" type="pres">
      <dgm:prSet presAssocID="{F484FF47-1CA8-4774-99FD-71BB6AEA041C}" presName="background3" presStyleLbl="node3" presStyleIdx="1" presStyleCnt="6"/>
      <dgm:spPr/>
    </dgm:pt>
    <dgm:pt modelId="{47C82A3B-BCE4-45A9-96DA-B19F384FF7C7}" type="pres">
      <dgm:prSet presAssocID="{F484FF47-1CA8-4774-99FD-71BB6AEA041C}" presName="text3" presStyleLbl="fgAcc3" presStyleIdx="1" presStyleCnt="6">
        <dgm:presLayoutVars>
          <dgm:chPref val="3"/>
        </dgm:presLayoutVars>
      </dgm:prSet>
      <dgm:spPr/>
    </dgm:pt>
    <dgm:pt modelId="{B5232267-0958-4959-AA33-06EC7E0A6AE7}" type="pres">
      <dgm:prSet presAssocID="{F484FF47-1CA8-4774-99FD-71BB6AEA041C}" presName="hierChild4" presStyleCnt="0"/>
      <dgm:spPr/>
    </dgm:pt>
    <dgm:pt modelId="{D83453ED-1270-422D-A0F9-6BF30B011C87}" type="pres">
      <dgm:prSet presAssocID="{3A28EB8D-1A3A-48F2-8587-770AB00A4A31}" presName="Name10" presStyleLbl="parChTrans1D2" presStyleIdx="2" presStyleCnt="5"/>
      <dgm:spPr/>
    </dgm:pt>
    <dgm:pt modelId="{81CF59F4-BD22-4F79-9F51-9888AD1BB56C}" type="pres">
      <dgm:prSet presAssocID="{A4874809-0890-4DC2-99B3-F7A0F14F7640}" presName="hierRoot2" presStyleCnt="0"/>
      <dgm:spPr/>
    </dgm:pt>
    <dgm:pt modelId="{34CD21D1-8070-4074-97B3-7EC10A3B3C61}" type="pres">
      <dgm:prSet presAssocID="{A4874809-0890-4DC2-99B3-F7A0F14F7640}" presName="composite2" presStyleCnt="0"/>
      <dgm:spPr/>
    </dgm:pt>
    <dgm:pt modelId="{E5E320D9-E79D-4EB3-B400-2D0595348B9F}" type="pres">
      <dgm:prSet presAssocID="{A4874809-0890-4DC2-99B3-F7A0F14F7640}" presName="background2" presStyleLbl="node2" presStyleIdx="2" presStyleCnt="5"/>
      <dgm:spPr/>
    </dgm:pt>
    <dgm:pt modelId="{4463FD3B-A756-46C5-BCD5-39237FA3C4A9}" type="pres">
      <dgm:prSet presAssocID="{A4874809-0890-4DC2-99B3-F7A0F14F7640}" presName="text2" presStyleLbl="fgAcc2" presStyleIdx="2" presStyleCnt="5">
        <dgm:presLayoutVars>
          <dgm:chPref val="3"/>
        </dgm:presLayoutVars>
      </dgm:prSet>
      <dgm:spPr/>
    </dgm:pt>
    <dgm:pt modelId="{FDAC07AC-F488-4F26-8209-69777201755E}" type="pres">
      <dgm:prSet presAssocID="{A4874809-0890-4DC2-99B3-F7A0F14F7640}" presName="hierChild3" presStyleCnt="0"/>
      <dgm:spPr/>
    </dgm:pt>
    <dgm:pt modelId="{D246B72B-5A6F-4386-9476-D3F00120087A}" type="pres">
      <dgm:prSet presAssocID="{02BCF1DA-653D-40B6-82C2-DF624A287703}" presName="Name17" presStyleLbl="parChTrans1D3" presStyleIdx="2" presStyleCnt="6"/>
      <dgm:spPr/>
    </dgm:pt>
    <dgm:pt modelId="{9B4DC103-0166-4ECB-B74D-F3195E5A432C}" type="pres">
      <dgm:prSet presAssocID="{E0B99628-0088-4272-838B-2F7D9BF064E3}" presName="hierRoot3" presStyleCnt="0"/>
      <dgm:spPr/>
    </dgm:pt>
    <dgm:pt modelId="{5ADD3CC7-0980-48A2-B6DA-FCB5F212F04E}" type="pres">
      <dgm:prSet presAssocID="{E0B99628-0088-4272-838B-2F7D9BF064E3}" presName="composite3" presStyleCnt="0"/>
      <dgm:spPr/>
    </dgm:pt>
    <dgm:pt modelId="{02FB2E4A-2118-4C0D-9A2D-CE574F09B9D5}" type="pres">
      <dgm:prSet presAssocID="{E0B99628-0088-4272-838B-2F7D9BF064E3}" presName="background3" presStyleLbl="node3" presStyleIdx="2" presStyleCnt="6"/>
      <dgm:spPr/>
    </dgm:pt>
    <dgm:pt modelId="{F53CA6C5-4510-4C0A-AA88-C06C30145620}" type="pres">
      <dgm:prSet presAssocID="{E0B99628-0088-4272-838B-2F7D9BF064E3}" presName="text3" presStyleLbl="fgAcc3" presStyleIdx="2" presStyleCnt="6">
        <dgm:presLayoutVars>
          <dgm:chPref val="3"/>
        </dgm:presLayoutVars>
      </dgm:prSet>
      <dgm:spPr/>
    </dgm:pt>
    <dgm:pt modelId="{CC33FD46-2A0D-4A87-9CED-738494B45BF2}" type="pres">
      <dgm:prSet presAssocID="{E0B99628-0088-4272-838B-2F7D9BF064E3}" presName="hierChild4" presStyleCnt="0"/>
      <dgm:spPr/>
    </dgm:pt>
    <dgm:pt modelId="{B8BAFF9B-00C4-4944-8053-8943F41B5840}" type="pres">
      <dgm:prSet presAssocID="{9E087942-45B3-4030-91B8-7A65F9C79281}" presName="Name17" presStyleLbl="parChTrans1D3" presStyleIdx="3" presStyleCnt="6"/>
      <dgm:spPr/>
    </dgm:pt>
    <dgm:pt modelId="{8AAE87BC-A338-4E9F-A961-8A77F72DC3DB}" type="pres">
      <dgm:prSet presAssocID="{22E446B2-3DE5-4048-8D6C-CFC79C339F1B}" presName="hierRoot3" presStyleCnt="0"/>
      <dgm:spPr/>
    </dgm:pt>
    <dgm:pt modelId="{3A66DA70-87E5-4FCC-9000-E796540685CC}" type="pres">
      <dgm:prSet presAssocID="{22E446B2-3DE5-4048-8D6C-CFC79C339F1B}" presName="composite3" presStyleCnt="0"/>
      <dgm:spPr/>
    </dgm:pt>
    <dgm:pt modelId="{64FD25A8-3E5F-43E1-B517-C9E72C4E846F}" type="pres">
      <dgm:prSet presAssocID="{22E446B2-3DE5-4048-8D6C-CFC79C339F1B}" presName="background3" presStyleLbl="node3" presStyleIdx="3" presStyleCnt="6"/>
      <dgm:spPr/>
    </dgm:pt>
    <dgm:pt modelId="{0CA58132-A19A-4E86-8525-7D215451F94D}" type="pres">
      <dgm:prSet presAssocID="{22E446B2-3DE5-4048-8D6C-CFC79C339F1B}" presName="text3" presStyleLbl="fgAcc3" presStyleIdx="3" presStyleCnt="6">
        <dgm:presLayoutVars>
          <dgm:chPref val="3"/>
        </dgm:presLayoutVars>
      </dgm:prSet>
      <dgm:spPr/>
    </dgm:pt>
    <dgm:pt modelId="{1204F338-CA0E-41BB-B35A-5313D725334F}" type="pres">
      <dgm:prSet presAssocID="{22E446B2-3DE5-4048-8D6C-CFC79C339F1B}" presName="hierChild4" presStyleCnt="0"/>
      <dgm:spPr/>
    </dgm:pt>
    <dgm:pt modelId="{420C007A-D6FC-41E1-94C5-973A3E6C4AA7}" type="pres">
      <dgm:prSet presAssocID="{57E26974-FFD2-4014-B777-A77AC4DCCB1A}" presName="Name10" presStyleLbl="parChTrans1D2" presStyleIdx="3" presStyleCnt="5"/>
      <dgm:spPr/>
    </dgm:pt>
    <dgm:pt modelId="{939B2D27-0BD8-4887-9B17-59876C4E69AE}" type="pres">
      <dgm:prSet presAssocID="{5DD4ABC3-DCD8-4243-8044-12B27CB39764}" presName="hierRoot2" presStyleCnt="0"/>
      <dgm:spPr/>
    </dgm:pt>
    <dgm:pt modelId="{3716CBED-2235-4EC4-B74E-76F759FEA0B5}" type="pres">
      <dgm:prSet presAssocID="{5DD4ABC3-DCD8-4243-8044-12B27CB39764}" presName="composite2" presStyleCnt="0"/>
      <dgm:spPr/>
    </dgm:pt>
    <dgm:pt modelId="{8BE0A022-E15A-44F1-85A8-60354FC34A10}" type="pres">
      <dgm:prSet presAssocID="{5DD4ABC3-DCD8-4243-8044-12B27CB39764}" presName="background2" presStyleLbl="node2" presStyleIdx="3" presStyleCnt="5"/>
      <dgm:spPr/>
    </dgm:pt>
    <dgm:pt modelId="{0400774D-706B-4199-B379-CCEBBF3BE377}" type="pres">
      <dgm:prSet presAssocID="{5DD4ABC3-DCD8-4243-8044-12B27CB39764}" presName="text2" presStyleLbl="fgAcc2" presStyleIdx="3" presStyleCnt="5">
        <dgm:presLayoutVars>
          <dgm:chPref val="3"/>
        </dgm:presLayoutVars>
      </dgm:prSet>
      <dgm:spPr/>
    </dgm:pt>
    <dgm:pt modelId="{BAB24065-4ED7-4D49-A36D-7BD578618DAC}" type="pres">
      <dgm:prSet presAssocID="{5DD4ABC3-DCD8-4243-8044-12B27CB39764}" presName="hierChild3" presStyleCnt="0"/>
      <dgm:spPr/>
    </dgm:pt>
    <dgm:pt modelId="{2DEEA189-66DD-4DCE-82A8-930A70DC16EC}" type="pres">
      <dgm:prSet presAssocID="{0B07C0F5-AD34-4E90-A734-009EF99F3282}" presName="Name17" presStyleLbl="parChTrans1D3" presStyleIdx="4" presStyleCnt="6"/>
      <dgm:spPr/>
    </dgm:pt>
    <dgm:pt modelId="{578F3D1E-C89C-40EC-BC57-0A7AEB6B9169}" type="pres">
      <dgm:prSet presAssocID="{47011DB3-1C9C-43D0-AD81-FF1BC8B356DD}" presName="hierRoot3" presStyleCnt="0"/>
      <dgm:spPr/>
    </dgm:pt>
    <dgm:pt modelId="{DB1937C3-8162-4A06-8DF3-569D6C1D1785}" type="pres">
      <dgm:prSet presAssocID="{47011DB3-1C9C-43D0-AD81-FF1BC8B356DD}" presName="composite3" presStyleCnt="0"/>
      <dgm:spPr/>
    </dgm:pt>
    <dgm:pt modelId="{E262AB5F-CCFD-47B5-8704-B56301E6CD7B}" type="pres">
      <dgm:prSet presAssocID="{47011DB3-1C9C-43D0-AD81-FF1BC8B356DD}" presName="background3" presStyleLbl="node3" presStyleIdx="4" presStyleCnt="6"/>
      <dgm:spPr/>
    </dgm:pt>
    <dgm:pt modelId="{AF2943AF-2697-4325-B793-0FC01EA0885A}" type="pres">
      <dgm:prSet presAssocID="{47011DB3-1C9C-43D0-AD81-FF1BC8B356DD}" presName="text3" presStyleLbl="fgAcc3" presStyleIdx="4" presStyleCnt="6">
        <dgm:presLayoutVars>
          <dgm:chPref val="3"/>
        </dgm:presLayoutVars>
      </dgm:prSet>
      <dgm:spPr/>
    </dgm:pt>
    <dgm:pt modelId="{6822DA7A-680D-40B4-99A8-BE4080F02056}" type="pres">
      <dgm:prSet presAssocID="{47011DB3-1C9C-43D0-AD81-FF1BC8B356DD}" presName="hierChild4" presStyleCnt="0"/>
      <dgm:spPr/>
    </dgm:pt>
    <dgm:pt modelId="{73FDF5CE-E4B8-4379-9338-53FB4B3EE8BD}" type="pres">
      <dgm:prSet presAssocID="{5C21F656-FD02-445C-AAF9-7BBFB79FF9C4}" presName="Name10" presStyleLbl="parChTrans1D2" presStyleIdx="4" presStyleCnt="5"/>
      <dgm:spPr/>
    </dgm:pt>
    <dgm:pt modelId="{D7E9D5E9-5374-4CCC-971D-5A3CDBD5F22A}" type="pres">
      <dgm:prSet presAssocID="{7EA05E3A-B810-4092-A8DA-05E6E0794ED5}" presName="hierRoot2" presStyleCnt="0"/>
      <dgm:spPr/>
    </dgm:pt>
    <dgm:pt modelId="{7B8A670D-C24A-4857-95F3-C2842587F608}" type="pres">
      <dgm:prSet presAssocID="{7EA05E3A-B810-4092-A8DA-05E6E0794ED5}" presName="composite2" presStyleCnt="0"/>
      <dgm:spPr/>
    </dgm:pt>
    <dgm:pt modelId="{20AADBCC-7E1C-4ABF-9AB2-FB43C336C43B}" type="pres">
      <dgm:prSet presAssocID="{7EA05E3A-B810-4092-A8DA-05E6E0794ED5}" presName="background2" presStyleLbl="node2" presStyleIdx="4" presStyleCnt="5"/>
      <dgm:spPr/>
    </dgm:pt>
    <dgm:pt modelId="{0A943AC2-FACC-4AA2-9367-81CCD53F4F26}" type="pres">
      <dgm:prSet presAssocID="{7EA05E3A-B810-4092-A8DA-05E6E0794ED5}" presName="text2" presStyleLbl="fgAcc2" presStyleIdx="4" presStyleCnt="5">
        <dgm:presLayoutVars>
          <dgm:chPref val="3"/>
        </dgm:presLayoutVars>
      </dgm:prSet>
      <dgm:spPr/>
    </dgm:pt>
    <dgm:pt modelId="{1B8A6C36-4E3A-462E-867E-5BCC536C2CB4}" type="pres">
      <dgm:prSet presAssocID="{7EA05E3A-B810-4092-A8DA-05E6E0794ED5}" presName="hierChild3" presStyleCnt="0"/>
      <dgm:spPr/>
    </dgm:pt>
    <dgm:pt modelId="{B28C1211-AACD-4ADC-AA81-24C5002D8396}" type="pres">
      <dgm:prSet presAssocID="{ECC2B032-3BF8-49F2-8DFC-AE795A8CC060}" presName="Name17" presStyleLbl="parChTrans1D3" presStyleIdx="5" presStyleCnt="6"/>
      <dgm:spPr/>
    </dgm:pt>
    <dgm:pt modelId="{6652781D-ACEE-4FCF-98B2-224460AD9470}" type="pres">
      <dgm:prSet presAssocID="{A52929C5-8B1A-4EF3-BA89-8269D47F80EC}" presName="hierRoot3" presStyleCnt="0"/>
      <dgm:spPr/>
    </dgm:pt>
    <dgm:pt modelId="{1250322A-19D9-4B9B-AB68-C78626910775}" type="pres">
      <dgm:prSet presAssocID="{A52929C5-8B1A-4EF3-BA89-8269D47F80EC}" presName="composite3" presStyleCnt="0"/>
      <dgm:spPr/>
    </dgm:pt>
    <dgm:pt modelId="{9146BF11-C0FF-4E07-8715-2864BD75CDD1}" type="pres">
      <dgm:prSet presAssocID="{A52929C5-8B1A-4EF3-BA89-8269D47F80EC}" presName="background3" presStyleLbl="node3" presStyleIdx="5" presStyleCnt="6"/>
      <dgm:spPr/>
    </dgm:pt>
    <dgm:pt modelId="{524C5B31-BB92-4E4D-9AF3-6599B3688FC7}" type="pres">
      <dgm:prSet presAssocID="{A52929C5-8B1A-4EF3-BA89-8269D47F80EC}" presName="text3" presStyleLbl="fgAcc3" presStyleIdx="5" presStyleCnt="6">
        <dgm:presLayoutVars>
          <dgm:chPref val="3"/>
        </dgm:presLayoutVars>
      </dgm:prSet>
      <dgm:spPr/>
    </dgm:pt>
    <dgm:pt modelId="{BA69DF04-6554-408E-976E-4C4B6B291881}" type="pres">
      <dgm:prSet presAssocID="{A52929C5-8B1A-4EF3-BA89-8269D47F80EC}" presName="hierChild4" presStyleCnt="0"/>
      <dgm:spPr/>
    </dgm:pt>
  </dgm:ptLst>
  <dgm:cxnLst>
    <dgm:cxn modelId="{6B293317-8724-4640-9A68-DB5650710CE9}" type="presOf" srcId="{57E26974-FFD2-4014-B777-A77AC4DCCB1A}" destId="{420C007A-D6FC-41E1-94C5-973A3E6C4AA7}" srcOrd="0" destOrd="0" presId="urn:microsoft.com/office/officeart/2005/8/layout/hierarchy1"/>
    <dgm:cxn modelId="{44424417-E0B6-4C5D-9067-CAAC02FF3185}" type="presOf" srcId="{6FEFECF5-DE0B-4DA1-A385-86F806D48CF3}" destId="{89841215-9AC1-4536-B071-5AE068F4928E}" srcOrd="0" destOrd="0" presId="urn:microsoft.com/office/officeart/2005/8/layout/hierarchy1"/>
    <dgm:cxn modelId="{31C0FB19-B6B6-48CC-9942-910ABBB6B9F0}" type="presOf" srcId="{A52929C5-8B1A-4EF3-BA89-8269D47F80EC}" destId="{524C5B31-BB92-4E4D-9AF3-6599B3688FC7}" srcOrd="0" destOrd="0" presId="urn:microsoft.com/office/officeart/2005/8/layout/hierarchy1"/>
    <dgm:cxn modelId="{D285F31A-5D0E-465A-9B29-3F85D2CD8D3A}" type="presOf" srcId="{5DD4ABC3-DCD8-4243-8044-12B27CB39764}" destId="{0400774D-706B-4199-B379-CCEBBF3BE377}" srcOrd="0" destOrd="0" presId="urn:microsoft.com/office/officeart/2005/8/layout/hierarchy1"/>
    <dgm:cxn modelId="{E95BF91A-ACCD-49C4-8F29-31C4A3D89D8F}" type="presOf" srcId="{0B07C0F5-AD34-4E90-A734-009EF99F3282}" destId="{2DEEA189-66DD-4DCE-82A8-930A70DC16EC}" srcOrd="0" destOrd="0" presId="urn:microsoft.com/office/officeart/2005/8/layout/hierarchy1"/>
    <dgm:cxn modelId="{8E84B81E-943F-4254-8FC1-7C1B7DEBABA0}" type="presOf" srcId="{7EA05E3A-B810-4092-A8DA-05E6E0794ED5}" destId="{0A943AC2-FACC-4AA2-9367-81CCD53F4F26}" srcOrd="0" destOrd="0" presId="urn:microsoft.com/office/officeart/2005/8/layout/hierarchy1"/>
    <dgm:cxn modelId="{1A5DFD24-DFB1-4FA5-86E0-979C3AC452DB}" type="presOf" srcId="{9E087942-45B3-4030-91B8-7A65F9C79281}" destId="{B8BAFF9B-00C4-4944-8053-8943F41B5840}" srcOrd="0" destOrd="0" presId="urn:microsoft.com/office/officeart/2005/8/layout/hierarchy1"/>
    <dgm:cxn modelId="{51DECF31-8DAE-41C2-9715-3F19BF03D8C9}" type="presOf" srcId="{B979D917-E9FF-410F-B5E9-BEC035B4B22D}" destId="{ED163384-1194-450E-9D6B-2734254AB3BD}" srcOrd="0" destOrd="0" presId="urn:microsoft.com/office/officeart/2005/8/layout/hierarchy1"/>
    <dgm:cxn modelId="{8EABC932-EDF3-447E-946C-1A489318CC0F}" srcId="{1C8D63A3-0662-41EE-BAF1-73B04533EF8C}" destId="{7878B6EB-1089-4341-BAA0-AEF0323C4FB9}" srcOrd="0" destOrd="0" parTransId="{3BB41346-B2D5-40F1-B2AE-C6EC1EEF9EB1}" sibTransId="{BD6E4468-3C5B-4B81-8729-97A528BFD475}"/>
    <dgm:cxn modelId="{17DF9136-F46E-49DA-A1DD-D034F7736474}" type="presOf" srcId="{3BB41346-B2D5-40F1-B2AE-C6EC1EEF9EB1}" destId="{9DE33B6E-1976-45C3-879C-DA3D9F605602}" srcOrd="0" destOrd="0" presId="urn:microsoft.com/office/officeart/2005/8/layout/hierarchy1"/>
    <dgm:cxn modelId="{C48BFB3C-407A-445B-9867-BDD806A651E9}" srcId="{A4874809-0890-4DC2-99B3-F7A0F14F7640}" destId="{22E446B2-3DE5-4048-8D6C-CFC79C339F1B}" srcOrd="1" destOrd="0" parTransId="{9E087942-45B3-4030-91B8-7A65F9C79281}" sibTransId="{03C24EF9-B4EC-4B5E-96E0-B36337750702}"/>
    <dgm:cxn modelId="{F9706E40-6EB1-47F9-BC38-1E2A7190193E}" srcId="{FCA154A6-1BC7-4507-BAD1-80485D737EF8}" destId="{1C8D63A3-0662-41EE-BAF1-73B04533EF8C}" srcOrd="0" destOrd="0" parTransId="{6FEFECF5-DE0B-4DA1-A385-86F806D48CF3}" sibTransId="{B37871E5-8FD9-4AB7-BB95-45607DEB35F0}"/>
    <dgm:cxn modelId="{DDE1F740-8566-469D-83DC-E2E6D3FBE077}" type="presOf" srcId="{7878B6EB-1089-4341-BAA0-AEF0323C4FB9}" destId="{5237A622-34E9-4AFD-A39A-D09EBD053E0C}" srcOrd="0" destOrd="0" presId="urn:microsoft.com/office/officeart/2005/8/layout/hierarchy1"/>
    <dgm:cxn modelId="{76E6B446-9860-44AF-BB2B-41C084C95F67}" srcId="{EFB40708-0C48-4A3B-AB08-2634ADE671CB}" destId="{F484FF47-1CA8-4774-99FD-71BB6AEA041C}" srcOrd="0" destOrd="0" parTransId="{FFC97CA2-71E4-4E94-971B-B27F45B64E79}" sibTransId="{1DC8C5DA-C6AD-44D6-9B52-65A563FDEC7B}"/>
    <dgm:cxn modelId="{D195A852-0089-4F82-A7AC-188A10853DD3}" srcId="{FCA154A6-1BC7-4507-BAD1-80485D737EF8}" destId="{A4874809-0890-4DC2-99B3-F7A0F14F7640}" srcOrd="2" destOrd="0" parTransId="{3A28EB8D-1A3A-48F2-8587-770AB00A4A31}" sibTransId="{67291AF2-B935-45E2-8A68-CA5AAFA0BE58}"/>
    <dgm:cxn modelId="{262AB65A-8122-4394-8B2F-422CBC73B9D1}" type="presOf" srcId="{1C8D63A3-0662-41EE-BAF1-73B04533EF8C}" destId="{46DDEDE8-D591-4EA5-8DB6-4344F602E977}" srcOrd="0" destOrd="0" presId="urn:microsoft.com/office/officeart/2005/8/layout/hierarchy1"/>
    <dgm:cxn modelId="{F974747E-17AC-46EF-8FB4-6932685CD608}" srcId="{7EA05E3A-B810-4092-A8DA-05E6E0794ED5}" destId="{A52929C5-8B1A-4EF3-BA89-8269D47F80EC}" srcOrd="0" destOrd="0" parTransId="{ECC2B032-3BF8-49F2-8DFC-AE795A8CC060}" sibTransId="{54704F23-5173-4CBB-B37F-56414CFE8E54}"/>
    <dgm:cxn modelId="{82182385-8AA5-4D95-B499-66CBA18A4B26}" type="presOf" srcId="{266FAE56-F51C-4C4C-9998-7B8526B641B7}" destId="{4EA1175A-58EE-41EA-A2EB-FFE59D3F2919}" srcOrd="0" destOrd="0" presId="urn:microsoft.com/office/officeart/2005/8/layout/hierarchy1"/>
    <dgm:cxn modelId="{CDA04685-6FDE-4A5F-8BC1-75F82CB4CE54}" type="presOf" srcId="{5C21F656-FD02-445C-AAF9-7BBFB79FF9C4}" destId="{73FDF5CE-E4B8-4379-9338-53FB4B3EE8BD}" srcOrd="0" destOrd="0" presId="urn:microsoft.com/office/officeart/2005/8/layout/hierarchy1"/>
    <dgm:cxn modelId="{9149BE87-522E-420D-A9B1-E3F4F5E32216}" type="presOf" srcId="{ECC2B032-3BF8-49F2-8DFC-AE795A8CC060}" destId="{B28C1211-AACD-4ADC-AA81-24C5002D8396}" srcOrd="0" destOrd="0" presId="urn:microsoft.com/office/officeart/2005/8/layout/hierarchy1"/>
    <dgm:cxn modelId="{B1264390-02BB-452B-AFF5-78267551413F}" type="presOf" srcId="{3A28EB8D-1A3A-48F2-8587-770AB00A4A31}" destId="{D83453ED-1270-422D-A0F9-6BF30B011C87}" srcOrd="0" destOrd="0" presId="urn:microsoft.com/office/officeart/2005/8/layout/hierarchy1"/>
    <dgm:cxn modelId="{0CB143A4-54D6-43AC-9AFD-5743021F81D4}" type="presOf" srcId="{02BCF1DA-653D-40B6-82C2-DF624A287703}" destId="{D246B72B-5A6F-4386-9476-D3F00120087A}" srcOrd="0" destOrd="0" presId="urn:microsoft.com/office/officeart/2005/8/layout/hierarchy1"/>
    <dgm:cxn modelId="{BC6789A6-2454-4232-8346-18A79F1C5E05}" type="presOf" srcId="{F484FF47-1CA8-4774-99FD-71BB6AEA041C}" destId="{47C82A3B-BCE4-45A9-96DA-B19F384FF7C7}" srcOrd="0" destOrd="0" presId="urn:microsoft.com/office/officeart/2005/8/layout/hierarchy1"/>
    <dgm:cxn modelId="{ACA679AE-8E9D-4F67-B243-796069C71CCB}" srcId="{FCA154A6-1BC7-4507-BAD1-80485D737EF8}" destId="{EFB40708-0C48-4A3B-AB08-2634ADE671CB}" srcOrd="1" destOrd="0" parTransId="{266FAE56-F51C-4C4C-9998-7B8526B641B7}" sibTransId="{68B8F7D2-7280-4451-90A0-61788A3C1791}"/>
    <dgm:cxn modelId="{21CAA0B4-9E42-43F4-A768-307AD220BB99}" type="presOf" srcId="{22E446B2-3DE5-4048-8D6C-CFC79C339F1B}" destId="{0CA58132-A19A-4E86-8525-7D215451F94D}" srcOrd="0" destOrd="0" presId="urn:microsoft.com/office/officeart/2005/8/layout/hierarchy1"/>
    <dgm:cxn modelId="{2F3900B8-A58D-4120-9F0E-864B65B1F5CE}" srcId="{FCA154A6-1BC7-4507-BAD1-80485D737EF8}" destId="{7EA05E3A-B810-4092-A8DA-05E6E0794ED5}" srcOrd="4" destOrd="0" parTransId="{5C21F656-FD02-445C-AAF9-7BBFB79FF9C4}" sibTransId="{EA3B20CA-57CA-46D5-B1F7-4CFBBDF6CD49}"/>
    <dgm:cxn modelId="{2F46DFB8-D259-4C62-B08B-185438FCFA08}" srcId="{FCA154A6-1BC7-4507-BAD1-80485D737EF8}" destId="{5DD4ABC3-DCD8-4243-8044-12B27CB39764}" srcOrd="3" destOrd="0" parTransId="{57E26974-FFD2-4014-B777-A77AC4DCCB1A}" sibTransId="{02F67E64-9A2C-4927-9478-CBBC752FDF04}"/>
    <dgm:cxn modelId="{5E9807CA-C1FA-46B9-8968-3D6DEBA00BD2}" srcId="{5DD4ABC3-DCD8-4243-8044-12B27CB39764}" destId="{47011DB3-1C9C-43D0-AD81-FF1BC8B356DD}" srcOrd="0" destOrd="0" parTransId="{0B07C0F5-AD34-4E90-A734-009EF99F3282}" sibTransId="{C9995BA9-E16E-4860-ABE2-0D668CEB7782}"/>
    <dgm:cxn modelId="{3F4160CB-1EF6-4014-8024-EB052B72E11C}" type="presOf" srcId="{FFC97CA2-71E4-4E94-971B-B27F45B64E79}" destId="{C749BA3C-5A1D-47AE-8F11-0EA12B5C1BC1}" srcOrd="0" destOrd="0" presId="urn:microsoft.com/office/officeart/2005/8/layout/hierarchy1"/>
    <dgm:cxn modelId="{5A985ACB-E3D3-4C65-8786-4D3E4BD9C22A}" srcId="{A4874809-0890-4DC2-99B3-F7A0F14F7640}" destId="{E0B99628-0088-4272-838B-2F7D9BF064E3}" srcOrd="0" destOrd="0" parTransId="{02BCF1DA-653D-40B6-82C2-DF624A287703}" sibTransId="{8E25F886-080E-4360-88CD-4D1665DC8401}"/>
    <dgm:cxn modelId="{005CAACB-CC25-4E6F-A72A-52A07988DB41}" srcId="{B979D917-E9FF-410F-B5E9-BEC035B4B22D}" destId="{FCA154A6-1BC7-4507-BAD1-80485D737EF8}" srcOrd="0" destOrd="0" parTransId="{ED0770A5-98B6-444F-AE38-A2367280D44D}" sibTransId="{30D41F39-F2BD-44F1-94CA-B7525EF81A58}"/>
    <dgm:cxn modelId="{999EE4D5-28FA-4CB8-A3C7-51FD740BF362}" type="presOf" srcId="{A4874809-0890-4DC2-99B3-F7A0F14F7640}" destId="{4463FD3B-A756-46C5-BCD5-39237FA3C4A9}" srcOrd="0" destOrd="0" presId="urn:microsoft.com/office/officeart/2005/8/layout/hierarchy1"/>
    <dgm:cxn modelId="{EA7DEED8-D07D-4AC1-B197-A3E33A060BF6}" type="presOf" srcId="{FCA154A6-1BC7-4507-BAD1-80485D737EF8}" destId="{19244A45-F493-4EDD-B3A9-F15D0631071A}" srcOrd="0" destOrd="0" presId="urn:microsoft.com/office/officeart/2005/8/layout/hierarchy1"/>
    <dgm:cxn modelId="{B80B23E7-97A3-45A8-AFC9-3EC665EDB957}" type="presOf" srcId="{EFB40708-0C48-4A3B-AB08-2634ADE671CB}" destId="{1DCC93F3-23C1-475D-A840-85657BC403FE}" srcOrd="0" destOrd="0" presId="urn:microsoft.com/office/officeart/2005/8/layout/hierarchy1"/>
    <dgm:cxn modelId="{DDB87EE9-2326-4385-AE29-87AF5BBF73CF}" type="presOf" srcId="{47011DB3-1C9C-43D0-AD81-FF1BC8B356DD}" destId="{AF2943AF-2697-4325-B793-0FC01EA0885A}" srcOrd="0" destOrd="0" presId="urn:microsoft.com/office/officeart/2005/8/layout/hierarchy1"/>
    <dgm:cxn modelId="{73702DFA-F653-47AB-A768-1E49DF94E218}" type="presOf" srcId="{E0B99628-0088-4272-838B-2F7D9BF064E3}" destId="{F53CA6C5-4510-4C0A-AA88-C06C30145620}" srcOrd="0" destOrd="0" presId="urn:microsoft.com/office/officeart/2005/8/layout/hierarchy1"/>
    <dgm:cxn modelId="{40CA0BA4-8DA7-45AA-92A1-7A2500ED97F8}" type="presParOf" srcId="{ED163384-1194-450E-9D6B-2734254AB3BD}" destId="{522A2B53-6440-4457-AFE2-27AB8A493240}" srcOrd="0" destOrd="0" presId="urn:microsoft.com/office/officeart/2005/8/layout/hierarchy1"/>
    <dgm:cxn modelId="{6D39D666-83D5-49FB-8E65-F0615E9B4D68}" type="presParOf" srcId="{522A2B53-6440-4457-AFE2-27AB8A493240}" destId="{38CEDD6A-55BC-481B-B4A1-81A5606B309B}" srcOrd="0" destOrd="0" presId="urn:microsoft.com/office/officeart/2005/8/layout/hierarchy1"/>
    <dgm:cxn modelId="{76771B5E-17C5-4302-AD2D-2E5FAEA05093}" type="presParOf" srcId="{38CEDD6A-55BC-481B-B4A1-81A5606B309B}" destId="{4FB411A3-92E4-4938-A7D3-D15824864DBA}" srcOrd="0" destOrd="0" presId="urn:microsoft.com/office/officeart/2005/8/layout/hierarchy1"/>
    <dgm:cxn modelId="{01F94994-704C-41E0-8938-B164D43F4941}" type="presParOf" srcId="{38CEDD6A-55BC-481B-B4A1-81A5606B309B}" destId="{19244A45-F493-4EDD-B3A9-F15D0631071A}" srcOrd="1" destOrd="0" presId="urn:microsoft.com/office/officeart/2005/8/layout/hierarchy1"/>
    <dgm:cxn modelId="{82494B9C-BB4B-41CA-BEFE-88DD9A2E1B02}" type="presParOf" srcId="{522A2B53-6440-4457-AFE2-27AB8A493240}" destId="{4AFB3F0B-96E0-4546-A76F-E87DD5351DAA}" srcOrd="1" destOrd="0" presId="urn:microsoft.com/office/officeart/2005/8/layout/hierarchy1"/>
    <dgm:cxn modelId="{9F685749-A0FA-4D93-8A7B-3D5222FB884E}" type="presParOf" srcId="{4AFB3F0B-96E0-4546-A76F-E87DD5351DAA}" destId="{89841215-9AC1-4536-B071-5AE068F4928E}" srcOrd="0" destOrd="0" presId="urn:microsoft.com/office/officeart/2005/8/layout/hierarchy1"/>
    <dgm:cxn modelId="{F0E96CEC-4422-4E61-99D8-8EC389366D91}" type="presParOf" srcId="{4AFB3F0B-96E0-4546-A76F-E87DD5351DAA}" destId="{38F6708D-1BBE-4198-9E39-10DED48E33EF}" srcOrd="1" destOrd="0" presId="urn:microsoft.com/office/officeart/2005/8/layout/hierarchy1"/>
    <dgm:cxn modelId="{9D30E97B-29EB-43F8-86F8-8A4436C9D508}" type="presParOf" srcId="{38F6708D-1BBE-4198-9E39-10DED48E33EF}" destId="{A0D6DE49-1658-4F2B-BC72-266E56CECD5F}" srcOrd="0" destOrd="0" presId="urn:microsoft.com/office/officeart/2005/8/layout/hierarchy1"/>
    <dgm:cxn modelId="{5FD5E162-DC5E-46F8-9FA0-92A0B18E37AD}" type="presParOf" srcId="{A0D6DE49-1658-4F2B-BC72-266E56CECD5F}" destId="{CD6097FA-6D5C-4749-AF3C-490CB2BED8B9}" srcOrd="0" destOrd="0" presId="urn:microsoft.com/office/officeart/2005/8/layout/hierarchy1"/>
    <dgm:cxn modelId="{6DBA6087-853E-4DF4-8712-124E77CD4E83}" type="presParOf" srcId="{A0D6DE49-1658-4F2B-BC72-266E56CECD5F}" destId="{46DDEDE8-D591-4EA5-8DB6-4344F602E977}" srcOrd="1" destOrd="0" presId="urn:microsoft.com/office/officeart/2005/8/layout/hierarchy1"/>
    <dgm:cxn modelId="{EB4CEA3F-C72D-4D83-B860-B3D3ABFBB514}" type="presParOf" srcId="{38F6708D-1BBE-4198-9E39-10DED48E33EF}" destId="{1581E0EC-91EC-4BF6-99DF-FD0E55C801E6}" srcOrd="1" destOrd="0" presId="urn:microsoft.com/office/officeart/2005/8/layout/hierarchy1"/>
    <dgm:cxn modelId="{63587C94-21EB-402C-A554-0799E40080CC}" type="presParOf" srcId="{1581E0EC-91EC-4BF6-99DF-FD0E55C801E6}" destId="{9DE33B6E-1976-45C3-879C-DA3D9F605602}" srcOrd="0" destOrd="0" presId="urn:microsoft.com/office/officeart/2005/8/layout/hierarchy1"/>
    <dgm:cxn modelId="{F00F4A9A-0EB6-4A13-B977-9002F62BCF3E}" type="presParOf" srcId="{1581E0EC-91EC-4BF6-99DF-FD0E55C801E6}" destId="{A3020CFF-B43B-44C0-9C7C-9AD70435FDF6}" srcOrd="1" destOrd="0" presId="urn:microsoft.com/office/officeart/2005/8/layout/hierarchy1"/>
    <dgm:cxn modelId="{DCB4ECE7-7559-4A02-8396-52FB2F117740}" type="presParOf" srcId="{A3020CFF-B43B-44C0-9C7C-9AD70435FDF6}" destId="{25DE77B4-E17D-4668-A119-6CF4F1A1AA4B}" srcOrd="0" destOrd="0" presId="urn:microsoft.com/office/officeart/2005/8/layout/hierarchy1"/>
    <dgm:cxn modelId="{72931014-4B5F-4EF8-A70B-31FF7F0363F7}" type="presParOf" srcId="{25DE77B4-E17D-4668-A119-6CF4F1A1AA4B}" destId="{1C2F198E-2636-48F5-8390-14DB973F9FEA}" srcOrd="0" destOrd="0" presId="urn:microsoft.com/office/officeart/2005/8/layout/hierarchy1"/>
    <dgm:cxn modelId="{6CE1ED32-EE83-4FB0-AB98-C078CDCE3E42}" type="presParOf" srcId="{25DE77B4-E17D-4668-A119-6CF4F1A1AA4B}" destId="{5237A622-34E9-4AFD-A39A-D09EBD053E0C}" srcOrd="1" destOrd="0" presId="urn:microsoft.com/office/officeart/2005/8/layout/hierarchy1"/>
    <dgm:cxn modelId="{47A826F9-888F-4E2B-8044-CDBC53830074}" type="presParOf" srcId="{A3020CFF-B43B-44C0-9C7C-9AD70435FDF6}" destId="{B0913245-DFF7-4553-A71E-2A5CBE5F114C}" srcOrd="1" destOrd="0" presId="urn:microsoft.com/office/officeart/2005/8/layout/hierarchy1"/>
    <dgm:cxn modelId="{0C97C9BB-C317-4184-86C9-D4DFA9855D8B}" type="presParOf" srcId="{4AFB3F0B-96E0-4546-A76F-E87DD5351DAA}" destId="{4EA1175A-58EE-41EA-A2EB-FFE59D3F2919}" srcOrd="2" destOrd="0" presId="urn:microsoft.com/office/officeart/2005/8/layout/hierarchy1"/>
    <dgm:cxn modelId="{254EF534-A6AD-426E-873D-E4A3515A2BF6}" type="presParOf" srcId="{4AFB3F0B-96E0-4546-A76F-E87DD5351DAA}" destId="{32261BD6-DC1E-4AF1-A8B2-05F3F35A9BBD}" srcOrd="3" destOrd="0" presId="urn:microsoft.com/office/officeart/2005/8/layout/hierarchy1"/>
    <dgm:cxn modelId="{F6E3FC73-A479-4C8F-9096-55D3F98BC348}" type="presParOf" srcId="{32261BD6-DC1E-4AF1-A8B2-05F3F35A9BBD}" destId="{6858997D-F0AC-4663-AFA3-975C8F6259B3}" srcOrd="0" destOrd="0" presId="urn:microsoft.com/office/officeart/2005/8/layout/hierarchy1"/>
    <dgm:cxn modelId="{34BFF38C-EF76-4593-9A93-49458B4FB878}" type="presParOf" srcId="{6858997D-F0AC-4663-AFA3-975C8F6259B3}" destId="{8131B4DE-3004-456D-9B3C-924C3A61B1BE}" srcOrd="0" destOrd="0" presId="urn:microsoft.com/office/officeart/2005/8/layout/hierarchy1"/>
    <dgm:cxn modelId="{1ABAE7A7-12AF-46D8-AB0E-20D5531B8C30}" type="presParOf" srcId="{6858997D-F0AC-4663-AFA3-975C8F6259B3}" destId="{1DCC93F3-23C1-475D-A840-85657BC403FE}" srcOrd="1" destOrd="0" presId="urn:microsoft.com/office/officeart/2005/8/layout/hierarchy1"/>
    <dgm:cxn modelId="{817C1599-4000-4DC9-B942-0971D330B50A}" type="presParOf" srcId="{32261BD6-DC1E-4AF1-A8B2-05F3F35A9BBD}" destId="{B0C0A7A7-D8F4-402C-B72D-DEE325B0FA13}" srcOrd="1" destOrd="0" presId="urn:microsoft.com/office/officeart/2005/8/layout/hierarchy1"/>
    <dgm:cxn modelId="{EE98E7AB-E252-4418-BB45-61CEE3266661}" type="presParOf" srcId="{B0C0A7A7-D8F4-402C-B72D-DEE325B0FA13}" destId="{C749BA3C-5A1D-47AE-8F11-0EA12B5C1BC1}" srcOrd="0" destOrd="0" presId="urn:microsoft.com/office/officeart/2005/8/layout/hierarchy1"/>
    <dgm:cxn modelId="{E46CC9F6-D34B-4C2E-8B1D-D5A82CACFADF}" type="presParOf" srcId="{B0C0A7A7-D8F4-402C-B72D-DEE325B0FA13}" destId="{C6E64144-CD9B-4B0D-9927-1B846D965193}" srcOrd="1" destOrd="0" presId="urn:microsoft.com/office/officeart/2005/8/layout/hierarchy1"/>
    <dgm:cxn modelId="{653FC40C-D671-4A67-B2E0-9174D4450CB3}" type="presParOf" srcId="{C6E64144-CD9B-4B0D-9927-1B846D965193}" destId="{D424CBAE-5DAD-4918-8210-57D3BE8B8A88}" srcOrd="0" destOrd="0" presId="urn:microsoft.com/office/officeart/2005/8/layout/hierarchy1"/>
    <dgm:cxn modelId="{5BD70E1A-DD0C-4493-A6F9-830C603BBC62}" type="presParOf" srcId="{D424CBAE-5DAD-4918-8210-57D3BE8B8A88}" destId="{EF23DE43-4D00-406F-AC7D-A6CC663277E6}" srcOrd="0" destOrd="0" presId="urn:microsoft.com/office/officeart/2005/8/layout/hierarchy1"/>
    <dgm:cxn modelId="{3362E231-EAB3-40A7-B9AF-58DAC81B555C}" type="presParOf" srcId="{D424CBAE-5DAD-4918-8210-57D3BE8B8A88}" destId="{47C82A3B-BCE4-45A9-96DA-B19F384FF7C7}" srcOrd="1" destOrd="0" presId="urn:microsoft.com/office/officeart/2005/8/layout/hierarchy1"/>
    <dgm:cxn modelId="{56896157-FBA8-4A1D-A809-151305341ACF}" type="presParOf" srcId="{C6E64144-CD9B-4B0D-9927-1B846D965193}" destId="{B5232267-0958-4959-AA33-06EC7E0A6AE7}" srcOrd="1" destOrd="0" presId="urn:microsoft.com/office/officeart/2005/8/layout/hierarchy1"/>
    <dgm:cxn modelId="{503FB610-C856-44AD-BC8B-A3475B0B68C9}" type="presParOf" srcId="{4AFB3F0B-96E0-4546-A76F-E87DD5351DAA}" destId="{D83453ED-1270-422D-A0F9-6BF30B011C87}" srcOrd="4" destOrd="0" presId="urn:microsoft.com/office/officeart/2005/8/layout/hierarchy1"/>
    <dgm:cxn modelId="{BF3F775F-241E-4371-9427-4F2D8864E919}" type="presParOf" srcId="{4AFB3F0B-96E0-4546-A76F-E87DD5351DAA}" destId="{81CF59F4-BD22-4F79-9F51-9888AD1BB56C}" srcOrd="5" destOrd="0" presId="urn:microsoft.com/office/officeart/2005/8/layout/hierarchy1"/>
    <dgm:cxn modelId="{036E2D3D-FEC8-4A1B-B00E-8A52B64FC86E}" type="presParOf" srcId="{81CF59F4-BD22-4F79-9F51-9888AD1BB56C}" destId="{34CD21D1-8070-4074-97B3-7EC10A3B3C61}" srcOrd="0" destOrd="0" presId="urn:microsoft.com/office/officeart/2005/8/layout/hierarchy1"/>
    <dgm:cxn modelId="{9FCED952-3022-4579-9300-E48AE5AC06E1}" type="presParOf" srcId="{34CD21D1-8070-4074-97B3-7EC10A3B3C61}" destId="{E5E320D9-E79D-4EB3-B400-2D0595348B9F}" srcOrd="0" destOrd="0" presId="urn:microsoft.com/office/officeart/2005/8/layout/hierarchy1"/>
    <dgm:cxn modelId="{4004F07E-7270-4453-8D71-4A8895270F03}" type="presParOf" srcId="{34CD21D1-8070-4074-97B3-7EC10A3B3C61}" destId="{4463FD3B-A756-46C5-BCD5-39237FA3C4A9}" srcOrd="1" destOrd="0" presId="urn:microsoft.com/office/officeart/2005/8/layout/hierarchy1"/>
    <dgm:cxn modelId="{5463AFAD-408C-43C5-A4BF-835F7E989A99}" type="presParOf" srcId="{81CF59F4-BD22-4F79-9F51-9888AD1BB56C}" destId="{FDAC07AC-F488-4F26-8209-69777201755E}" srcOrd="1" destOrd="0" presId="urn:microsoft.com/office/officeart/2005/8/layout/hierarchy1"/>
    <dgm:cxn modelId="{8D6D8388-A9D3-4DA7-82F5-B9183BE9FDC1}" type="presParOf" srcId="{FDAC07AC-F488-4F26-8209-69777201755E}" destId="{D246B72B-5A6F-4386-9476-D3F00120087A}" srcOrd="0" destOrd="0" presId="urn:microsoft.com/office/officeart/2005/8/layout/hierarchy1"/>
    <dgm:cxn modelId="{6634F215-D9B9-4817-BAF3-004A242A2B96}" type="presParOf" srcId="{FDAC07AC-F488-4F26-8209-69777201755E}" destId="{9B4DC103-0166-4ECB-B74D-F3195E5A432C}" srcOrd="1" destOrd="0" presId="urn:microsoft.com/office/officeart/2005/8/layout/hierarchy1"/>
    <dgm:cxn modelId="{1BE8A806-D8D2-4DCC-8754-902471C93B1B}" type="presParOf" srcId="{9B4DC103-0166-4ECB-B74D-F3195E5A432C}" destId="{5ADD3CC7-0980-48A2-B6DA-FCB5F212F04E}" srcOrd="0" destOrd="0" presId="urn:microsoft.com/office/officeart/2005/8/layout/hierarchy1"/>
    <dgm:cxn modelId="{E47C959B-006D-4F7A-BA9C-1468537B78D8}" type="presParOf" srcId="{5ADD3CC7-0980-48A2-B6DA-FCB5F212F04E}" destId="{02FB2E4A-2118-4C0D-9A2D-CE574F09B9D5}" srcOrd="0" destOrd="0" presId="urn:microsoft.com/office/officeart/2005/8/layout/hierarchy1"/>
    <dgm:cxn modelId="{F7E9BE4D-BD84-4331-A768-8B2D716DF904}" type="presParOf" srcId="{5ADD3CC7-0980-48A2-B6DA-FCB5F212F04E}" destId="{F53CA6C5-4510-4C0A-AA88-C06C30145620}" srcOrd="1" destOrd="0" presId="urn:microsoft.com/office/officeart/2005/8/layout/hierarchy1"/>
    <dgm:cxn modelId="{8E33C055-EBAF-44C2-8109-B2143C52C939}" type="presParOf" srcId="{9B4DC103-0166-4ECB-B74D-F3195E5A432C}" destId="{CC33FD46-2A0D-4A87-9CED-738494B45BF2}" srcOrd="1" destOrd="0" presId="urn:microsoft.com/office/officeart/2005/8/layout/hierarchy1"/>
    <dgm:cxn modelId="{12401763-6BEA-485C-B371-3B6AB14680E3}" type="presParOf" srcId="{FDAC07AC-F488-4F26-8209-69777201755E}" destId="{B8BAFF9B-00C4-4944-8053-8943F41B5840}" srcOrd="2" destOrd="0" presId="urn:microsoft.com/office/officeart/2005/8/layout/hierarchy1"/>
    <dgm:cxn modelId="{C281C716-46CC-423E-AF96-137EFFA7413D}" type="presParOf" srcId="{FDAC07AC-F488-4F26-8209-69777201755E}" destId="{8AAE87BC-A338-4E9F-A961-8A77F72DC3DB}" srcOrd="3" destOrd="0" presId="urn:microsoft.com/office/officeart/2005/8/layout/hierarchy1"/>
    <dgm:cxn modelId="{156383EC-5DAF-42F3-BE98-6C6F375502C1}" type="presParOf" srcId="{8AAE87BC-A338-4E9F-A961-8A77F72DC3DB}" destId="{3A66DA70-87E5-4FCC-9000-E796540685CC}" srcOrd="0" destOrd="0" presId="urn:microsoft.com/office/officeart/2005/8/layout/hierarchy1"/>
    <dgm:cxn modelId="{F16728D4-F004-4AAF-B049-D60EB529D883}" type="presParOf" srcId="{3A66DA70-87E5-4FCC-9000-E796540685CC}" destId="{64FD25A8-3E5F-43E1-B517-C9E72C4E846F}" srcOrd="0" destOrd="0" presId="urn:microsoft.com/office/officeart/2005/8/layout/hierarchy1"/>
    <dgm:cxn modelId="{602CEE63-7712-47A4-AEAF-6FFA1C150CD2}" type="presParOf" srcId="{3A66DA70-87E5-4FCC-9000-E796540685CC}" destId="{0CA58132-A19A-4E86-8525-7D215451F94D}" srcOrd="1" destOrd="0" presId="urn:microsoft.com/office/officeart/2005/8/layout/hierarchy1"/>
    <dgm:cxn modelId="{8162EE52-F55D-45ED-A6E2-96AC2B391747}" type="presParOf" srcId="{8AAE87BC-A338-4E9F-A961-8A77F72DC3DB}" destId="{1204F338-CA0E-41BB-B35A-5313D725334F}" srcOrd="1" destOrd="0" presId="urn:microsoft.com/office/officeart/2005/8/layout/hierarchy1"/>
    <dgm:cxn modelId="{C94779B5-8E2B-43CF-8D19-08624E9F3EFC}" type="presParOf" srcId="{4AFB3F0B-96E0-4546-A76F-E87DD5351DAA}" destId="{420C007A-D6FC-41E1-94C5-973A3E6C4AA7}" srcOrd="6" destOrd="0" presId="urn:microsoft.com/office/officeart/2005/8/layout/hierarchy1"/>
    <dgm:cxn modelId="{B4650A79-9413-4062-9CC5-FDCCDAD7A0AE}" type="presParOf" srcId="{4AFB3F0B-96E0-4546-A76F-E87DD5351DAA}" destId="{939B2D27-0BD8-4887-9B17-59876C4E69AE}" srcOrd="7" destOrd="0" presId="urn:microsoft.com/office/officeart/2005/8/layout/hierarchy1"/>
    <dgm:cxn modelId="{C4FC6C4A-E99D-4F58-AB5D-D8683C8CCE0D}" type="presParOf" srcId="{939B2D27-0BD8-4887-9B17-59876C4E69AE}" destId="{3716CBED-2235-4EC4-B74E-76F759FEA0B5}" srcOrd="0" destOrd="0" presId="urn:microsoft.com/office/officeart/2005/8/layout/hierarchy1"/>
    <dgm:cxn modelId="{0C3F5DD7-2890-466F-AF07-5B091A9B7621}" type="presParOf" srcId="{3716CBED-2235-4EC4-B74E-76F759FEA0B5}" destId="{8BE0A022-E15A-44F1-85A8-60354FC34A10}" srcOrd="0" destOrd="0" presId="urn:microsoft.com/office/officeart/2005/8/layout/hierarchy1"/>
    <dgm:cxn modelId="{842DBAC2-D0E9-4398-B6E5-008F95636047}" type="presParOf" srcId="{3716CBED-2235-4EC4-B74E-76F759FEA0B5}" destId="{0400774D-706B-4199-B379-CCEBBF3BE377}" srcOrd="1" destOrd="0" presId="urn:microsoft.com/office/officeart/2005/8/layout/hierarchy1"/>
    <dgm:cxn modelId="{A58B515E-7380-4E1B-9DBB-4FC1E7836ED0}" type="presParOf" srcId="{939B2D27-0BD8-4887-9B17-59876C4E69AE}" destId="{BAB24065-4ED7-4D49-A36D-7BD578618DAC}" srcOrd="1" destOrd="0" presId="urn:microsoft.com/office/officeart/2005/8/layout/hierarchy1"/>
    <dgm:cxn modelId="{87A3EE59-1345-49A7-AC63-6394AD67C78A}" type="presParOf" srcId="{BAB24065-4ED7-4D49-A36D-7BD578618DAC}" destId="{2DEEA189-66DD-4DCE-82A8-930A70DC16EC}" srcOrd="0" destOrd="0" presId="urn:microsoft.com/office/officeart/2005/8/layout/hierarchy1"/>
    <dgm:cxn modelId="{E1B83E43-0D58-454D-ACEB-A9BAADA61CF9}" type="presParOf" srcId="{BAB24065-4ED7-4D49-A36D-7BD578618DAC}" destId="{578F3D1E-C89C-40EC-BC57-0A7AEB6B9169}" srcOrd="1" destOrd="0" presId="urn:microsoft.com/office/officeart/2005/8/layout/hierarchy1"/>
    <dgm:cxn modelId="{45B86FFE-C3E0-4155-911C-464161553CC2}" type="presParOf" srcId="{578F3D1E-C89C-40EC-BC57-0A7AEB6B9169}" destId="{DB1937C3-8162-4A06-8DF3-569D6C1D1785}" srcOrd="0" destOrd="0" presId="urn:microsoft.com/office/officeart/2005/8/layout/hierarchy1"/>
    <dgm:cxn modelId="{0331AF7D-160D-4C0D-A86F-A1C5852A84CB}" type="presParOf" srcId="{DB1937C3-8162-4A06-8DF3-569D6C1D1785}" destId="{E262AB5F-CCFD-47B5-8704-B56301E6CD7B}" srcOrd="0" destOrd="0" presId="urn:microsoft.com/office/officeart/2005/8/layout/hierarchy1"/>
    <dgm:cxn modelId="{21B39632-71A1-4700-BC29-E0E851DA6182}" type="presParOf" srcId="{DB1937C3-8162-4A06-8DF3-569D6C1D1785}" destId="{AF2943AF-2697-4325-B793-0FC01EA0885A}" srcOrd="1" destOrd="0" presId="urn:microsoft.com/office/officeart/2005/8/layout/hierarchy1"/>
    <dgm:cxn modelId="{41D0E5F9-21C2-4048-B9B5-9C3B2EA022E1}" type="presParOf" srcId="{578F3D1E-C89C-40EC-BC57-0A7AEB6B9169}" destId="{6822DA7A-680D-40B4-99A8-BE4080F02056}" srcOrd="1" destOrd="0" presId="urn:microsoft.com/office/officeart/2005/8/layout/hierarchy1"/>
    <dgm:cxn modelId="{888DC0C8-F181-4951-87BB-0896B334A07A}" type="presParOf" srcId="{4AFB3F0B-96E0-4546-A76F-E87DD5351DAA}" destId="{73FDF5CE-E4B8-4379-9338-53FB4B3EE8BD}" srcOrd="8" destOrd="0" presId="urn:microsoft.com/office/officeart/2005/8/layout/hierarchy1"/>
    <dgm:cxn modelId="{5316681C-D858-4C79-A492-DD4B802654AB}" type="presParOf" srcId="{4AFB3F0B-96E0-4546-A76F-E87DD5351DAA}" destId="{D7E9D5E9-5374-4CCC-971D-5A3CDBD5F22A}" srcOrd="9" destOrd="0" presId="urn:microsoft.com/office/officeart/2005/8/layout/hierarchy1"/>
    <dgm:cxn modelId="{28699143-011B-41DC-9A6A-463BFAECA5A4}" type="presParOf" srcId="{D7E9D5E9-5374-4CCC-971D-5A3CDBD5F22A}" destId="{7B8A670D-C24A-4857-95F3-C2842587F608}" srcOrd="0" destOrd="0" presId="urn:microsoft.com/office/officeart/2005/8/layout/hierarchy1"/>
    <dgm:cxn modelId="{48340582-1D1A-49D6-BEEE-96D556090F90}" type="presParOf" srcId="{7B8A670D-C24A-4857-95F3-C2842587F608}" destId="{20AADBCC-7E1C-4ABF-9AB2-FB43C336C43B}" srcOrd="0" destOrd="0" presId="urn:microsoft.com/office/officeart/2005/8/layout/hierarchy1"/>
    <dgm:cxn modelId="{1AB84A61-16BF-470C-A978-8D927F37BC6E}" type="presParOf" srcId="{7B8A670D-C24A-4857-95F3-C2842587F608}" destId="{0A943AC2-FACC-4AA2-9367-81CCD53F4F26}" srcOrd="1" destOrd="0" presId="urn:microsoft.com/office/officeart/2005/8/layout/hierarchy1"/>
    <dgm:cxn modelId="{C0C4A75A-5750-42B0-B1C1-350A79401F3D}" type="presParOf" srcId="{D7E9D5E9-5374-4CCC-971D-5A3CDBD5F22A}" destId="{1B8A6C36-4E3A-462E-867E-5BCC536C2CB4}" srcOrd="1" destOrd="0" presId="urn:microsoft.com/office/officeart/2005/8/layout/hierarchy1"/>
    <dgm:cxn modelId="{65DF0695-97FB-4262-9D9E-DE192B7FD941}" type="presParOf" srcId="{1B8A6C36-4E3A-462E-867E-5BCC536C2CB4}" destId="{B28C1211-AACD-4ADC-AA81-24C5002D8396}" srcOrd="0" destOrd="0" presId="urn:microsoft.com/office/officeart/2005/8/layout/hierarchy1"/>
    <dgm:cxn modelId="{01CA33C2-311C-496F-BD85-EE403CD7C1D3}" type="presParOf" srcId="{1B8A6C36-4E3A-462E-867E-5BCC536C2CB4}" destId="{6652781D-ACEE-4FCF-98B2-224460AD9470}" srcOrd="1" destOrd="0" presId="urn:microsoft.com/office/officeart/2005/8/layout/hierarchy1"/>
    <dgm:cxn modelId="{465A0897-E9C6-4F1C-801C-72B9F585F74E}" type="presParOf" srcId="{6652781D-ACEE-4FCF-98B2-224460AD9470}" destId="{1250322A-19D9-4B9B-AB68-C78626910775}" srcOrd="0" destOrd="0" presId="urn:microsoft.com/office/officeart/2005/8/layout/hierarchy1"/>
    <dgm:cxn modelId="{DF4BE022-BF28-45FF-AA6E-9FF8DA6C5D89}" type="presParOf" srcId="{1250322A-19D9-4B9B-AB68-C78626910775}" destId="{9146BF11-C0FF-4E07-8715-2864BD75CDD1}" srcOrd="0" destOrd="0" presId="urn:microsoft.com/office/officeart/2005/8/layout/hierarchy1"/>
    <dgm:cxn modelId="{6983FB31-195C-4F88-8900-82DEE3CEADA9}" type="presParOf" srcId="{1250322A-19D9-4B9B-AB68-C78626910775}" destId="{524C5B31-BB92-4E4D-9AF3-6599B3688FC7}" srcOrd="1" destOrd="0" presId="urn:microsoft.com/office/officeart/2005/8/layout/hierarchy1"/>
    <dgm:cxn modelId="{6149EE4E-89E5-4C1F-B7A6-890A18D885C7}" type="presParOf" srcId="{6652781D-ACEE-4FCF-98B2-224460AD9470}" destId="{BA69DF04-6554-408E-976E-4C4B6B29188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1DC2DA-A0A1-44E7-B162-CA3436C68F79}"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lang="en-US"/>
        </a:p>
      </dgm:t>
    </dgm:pt>
    <dgm:pt modelId="{E40BC539-4244-45D5-96D9-00EB03B86B74}">
      <dgm:prSet phldrT="[Text]" phldr="0"/>
      <dgm:spPr/>
      <dgm:t>
        <a:bodyPr/>
        <a:lstStyle/>
        <a:p>
          <a:pPr algn="l" rtl="0"/>
          <a:r>
            <a:rPr lang="en-US" sz="1200" dirty="0">
              <a:latin typeface="Calibri"/>
              <a:ea typeface="Calibri"/>
              <a:cs typeface="Calibri"/>
            </a:rPr>
            <a:t>  Stewardship</a:t>
          </a:r>
          <a:endParaRPr lang="en-US" sz="1800" dirty="0"/>
        </a:p>
      </dgm:t>
    </dgm:pt>
    <dgm:pt modelId="{FCBEED2F-E06E-4B9A-8725-E20B5B5899BC}" type="parTrans" cxnId="{8185A93B-DE6B-4C00-B765-B29244AFE826}">
      <dgm:prSet/>
      <dgm:spPr/>
      <dgm:t>
        <a:bodyPr/>
        <a:lstStyle/>
        <a:p>
          <a:endParaRPr lang="en-US"/>
        </a:p>
      </dgm:t>
    </dgm:pt>
    <dgm:pt modelId="{3817EC35-5A1A-4898-885E-9AE86F023D4C}" type="sibTrans" cxnId="{8185A93B-DE6B-4C00-B765-B29244AFE826}">
      <dgm:prSet/>
      <dgm:spPr/>
      <dgm:t>
        <a:bodyPr/>
        <a:lstStyle/>
        <a:p>
          <a:endParaRPr lang="en-US"/>
        </a:p>
      </dgm:t>
    </dgm:pt>
    <dgm:pt modelId="{853AB251-F774-4717-922C-9814E10CCC19}">
      <dgm:prSet phldr="0" custT="0"/>
      <dgm:spPr/>
      <dgm:t>
        <a:bodyPr/>
        <a:lstStyle/>
        <a:p>
          <a:pPr algn="l" rtl="0"/>
          <a:r>
            <a:rPr lang="en-US" sz="1200" dirty="0">
              <a:latin typeface="Calibri"/>
              <a:ea typeface="Calibri"/>
              <a:cs typeface="Calibri"/>
            </a:rPr>
            <a:t>   Excellence</a:t>
          </a:r>
        </a:p>
      </dgm:t>
    </dgm:pt>
    <dgm:pt modelId="{E1D78A2C-0A9C-459D-8E14-799FB60755D4}" type="parTrans" cxnId="{ECE99676-0B8A-42D3-A4E8-7D2A0D5A69C2}">
      <dgm:prSet/>
      <dgm:spPr/>
    </dgm:pt>
    <dgm:pt modelId="{0C6A0892-0E1E-47BE-9CDF-3C001845E75C}" type="sibTrans" cxnId="{ECE99676-0B8A-42D3-A4E8-7D2A0D5A69C2}">
      <dgm:prSet/>
      <dgm:spPr/>
      <dgm:t>
        <a:bodyPr/>
        <a:lstStyle/>
        <a:p>
          <a:endParaRPr lang="en-US"/>
        </a:p>
      </dgm:t>
    </dgm:pt>
    <dgm:pt modelId="{80B87D9B-5B6E-4D5B-9DA9-67A42DEB4563}">
      <dgm:prSet phldr="0"/>
      <dgm:spPr/>
      <dgm:t>
        <a:bodyPr/>
        <a:lstStyle/>
        <a:p>
          <a:pPr algn="l" rtl="0"/>
          <a:r>
            <a:rPr lang="en-US" sz="1200" dirty="0">
              <a:latin typeface="Calibri"/>
              <a:ea typeface="Calibri"/>
              <a:cs typeface="Calibri"/>
            </a:rPr>
            <a:t>    Innovation</a:t>
          </a:r>
        </a:p>
      </dgm:t>
    </dgm:pt>
    <dgm:pt modelId="{C97FC656-EC53-4295-B1DB-A8A5A29124CD}" type="parTrans" cxnId="{F329D385-EB11-49B6-88ED-E129A1B79086}">
      <dgm:prSet/>
      <dgm:spPr/>
    </dgm:pt>
    <dgm:pt modelId="{A0379569-F4B5-41CD-8816-B0F5D60D5E1E}" type="sibTrans" cxnId="{F329D385-EB11-49B6-88ED-E129A1B79086}">
      <dgm:prSet/>
      <dgm:spPr/>
      <dgm:t>
        <a:bodyPr/>
        <a:lstStyle/>
        <a:p>
          <a:endParaRPr lang="en-US"/>
        </a:p>
      </dgm:t>
    </dgm:pt>
    <dgm:pt modelId="{E6F25AAB-797F-4A4A-AA5A-1500A0009149}">
      <dgm:prSet phldr="0"/>
      <dgm:spPr/>
      <dgm:t>
        <a:bodyPr/>
        <a:lstStyle/>
        <a:p>
          <a:pPr algn="l" rtl="0"/>
          <a:r>
            <a:rPr lang="en-US" sz="1200" dirty="0">
              <a:latin typeface="Calibri"/>
              <a:ea typeface="Calibri"/>
              <a:cs typeface="Calibri"/>
            </a:rPr>
            <a:t>    Leadership</a:t>
          </a:r>
        </a:p>
      </dgm:t>
    </dgm:pt>
    <dgm:pt modelId="{038FEB72-2F94-4A6F-802F-A8715A24622B}" type="parTrans" cxnId="{4470CC3C-F402-44DB-BB63-758548C38ADF}">
      <dgm:prSet/>
      <dgm:spPr/>
    </dgm:pt>
    <dgm:pt modelId="{72BBD108-1E15-4F3B-ACE0-B54D4D43FE1C}" type="sibTrans" cxnId="{4470CC3C-F402-44DB-BB63-758548C38ADF}">
      <dgm:prSet/>
      <dgm:spPr/>
      <dgm:t>
        <a:bodyPr/>
        <a:lstStyle/>
        <a:p>
          <a:endParaRPr lang="en-US"/>
        </a:p>
      </dgm:t>
    </dgm:pt>
    <dgm:pt modelId="{11CB489A-0681-44CF-9699-BC2FAF29D96C}">
      <dgm:prSet phldr="0"/>
      <dgm:spPr/>
      <dgm:t>
        <a:bodyPr/>
        <a:lstStyle/>
        <a:p>
          <a:pPr algn="l" rtl="0"/>
          <a:r>
            <a:rPr lang="en-US" sz="1200" dirty="0">
              <a:latin typeface="Calibri"/>
              <a:ea typeface="Calibri"/>
              <a:cs typeface="Calibri"/>
            </a:rPr>
            <a:t>     Inclusivity</a:t>
          </a:r>
        </a:p>
      </dgm:t>
    </dgm:pt>
    <dgm:pt modelId="{B7CF40A1-AC42-459E-8674-306BEFCEEAEB}" type="parTrans" cxnId="{19F29CE3-5588-4A46-A7E8-4BD892A1D1D9}">
      <dgm:prSet/>
      <dgm:spPr/>
    </dgm:pt>
    <dgm:pt modelId="{F70FCE8F-235C-4E2A-8595-C36822E0DDCE}" type="sibTrans" cxnId="{19F29CE3-5588-4A46-A7E8-4BD892A1D1D9}">
      <dgm:prSet/>
      <dgm:spPr/>
      <dgm:t>
        <a:bodyPr/>
        <a:lstStyle/>
        <a:p>
          <a:endParaRPr lang="en-US"/>
        </a:p>
      </dgm:t>
    </dgm:pt>
    <dgm:pt modelId="{3D1BF6F2-F893-4A4D-8F60-A25FFB0CFC5C}">
      <dgm:prSet phldr="0"/>
      <dgm:spPr/>
      <dgm:t>
        <a:bodyPr/>
        <a:lstStyle/>
        <a:p>
          <a:pPr algn="l" rtl="0"/>
          <a:r>
            <a:rPr lang="en-US" sz="1200" dirty="0">
              <a:latin typeface="Calibri"/>
              <a:ea typeface="Calibri"/>
              <a:cs typeface="Calibri"/>
            </a:rPr>
            <a:t> Collaboration</a:t>
          </a:r>
        </a:p>
      </dgm:t>
    </dgm:pt>
    <dgm:pt modelId="{F3EFFEE5-A521-4617-AF4E-81D36BA9B7DD}" type="parTrans" cxnId="{F902CF73-6951-430C-9403-191A3E0DDDF2}">
      <dgm:prSet/>
      <dgm:spPr/>
    </dgm:pt>
    <dgm:pt modelId="{F6362DAA-62DA-4F35-A0E5-D542E42B332F}" type="sibTrans" cxnId="{F902CF73-6951-430C-9403-191A3E0DDDF2}">
      <dgm:prSet/>
      <dgm:spPr/>
      <dgm:t>
        <a:bodyPr/>
        <a:lstStyle/>
        <a:p>
          <a:endParaRPr lang="en-US"/>
        </a:p>
      </dgm:t>
    </dgm:pt>
    <dgm:pt modelId="{CA042938-BA00-4667-81B4-B9050318CFB8}" type="pres">
      <dgm:prSet presAssocID="{E71DC2DA-A0A1-44E7-B162-CA3436C68F79}" presName="cycle" presStyleCnt="0">
        <dgm:presLayoutVars>
          <dgm:dir/>
          <dgm:resizeHandles val="exact"/>
        </dgm:presLayoutVars>
      </dgm:prSet>
      <dgm:spPr/>
    </dgm:pt>
    <dgm:pt modelId="{2D16A41D-78DF-4085-A8CD-A7286C4BAFB7}" type="pres">
      <dgm:prSet presAssocID="{853AB251-F774-4717-922C-9814E10CCC19}" presName="node" presStyleLbl="node1" presStyleIdx="0" presStyleCnt="6">
        <dgm:presLayoutVars>
          <dgm:bulletEnabled val="1"/>
        </dgm:presLayoutVars>
      </dgm:prSet>
      <dgm:spPr/>
    </dgm:pt>
    <dgm:pt modelId="{E85782AD-9016-423A-B8FF-BCE56B7F5903}" type="pres">
      <dgm:prSet presAssocID="{0C6A0892-0E1E-47BE-9CDF-3C001845E75C}" presName="sibTrans" presStyleLbl="sibTrans2D1" presStyleIdx="0" presStyleCnt="6"/>
      <dgm:spPr/>
    </dgm:pt>
    <dgm:pt modelId="{53254A70-E082-4D80-BD17-D304126D72B6}" type="pres">
      <dgm:prSet presAssocID="{0C6A0892-0E1E-47BE-9CDF-3C001845E75C}" presName="connectorText" presStyleLbl="sibTrans2D1" presStyleIdx="0" presStyleCnt="6"/>
      <dgm:spPr/>
    </dgm:pt>
    <dgm:pt modelId="{BF48880B-5B3A-4030-B5B7-BAE2DBA6AC8A}" type="pres">
      <dgm:prSet presAssocID="{80B87D9B-5B6E-4D5B-9DA9-67A42DEB4563}" presName="node" presStyleLbl="node1" presStyleIdx="1" presStyleCnt="6">
        <dgm:presLayoutVars>
          <dgm:bulletEnabled val="1"/>
        </dgm:presLayoutVars>
      </dgm:prSet>
      <dgm:spPr/>
    </dgm:pt>
    <dgm:pt modelId="{9B70B571-5144-415C-82A6-265F56ABA247}" type="pres">
      <dgm:prSet presAssocID="{A0379569-F4B5-41CD-8816-B0F5D60D5E1E}" presName="sibTrans" presStyleLbl="sibTrans2D1" presStyleIdx="1" presStyleCnt="6"/>
      <dgm:spPr/>
    </dgm:pt>
    <dgm:pt modelId="{8ABE291D-DE28-4F09-A5C0-137AFCC728DA}" type="pres">
      <dgm:prSet presAssocID="{A0379569-F4B5-41CD-8816-B0F5D60D5E1E}" presName="connectorText" presStyleLbl="sibTrans2D1" presStyleIdx="1" presStyleCnt="6"/>
      <dgm:spPr/>
    </dgm:pt>
    <dgm:pt modelId="{ED333682-3762-459D-B036-FCF1C87E2E06}" type="pres">
      <dgm:prSet presAssocID="{E6F25AAB-797F-4A4A-AA5A-1500A0009149}" presName="node" presStyleLbl="node1" presStyleIdx="2" presStyleCnt="6">
        <dgm:presLayoutVars>
          <dgm:bulletEnabled val="1"/>
        </dgm:presLayoutVars>
      </dgm:prSet>
      <dgm:spPr/>
    </dgm:pt>
    <dgm:pt modelId="{56425D37-E2AD-4D7F-AD45-F84DB9329332}" type="pres">
      <dgm:prSet presAssocID="{72BBD108-1E15-4F3B-ACE0-B54D4D43FE1C}" presName="sibTrans" presStyleLbl="sibTrans2D1" presStyleIdx="2" presStyleCnt="6"/>
      <dgm:spPr/>
    </dgm:pt>
    <dgm:pt modelId="{920F2D04-E4AD-42DA-ACFD-2A45525BF78E}" type="pres">
      <dgm:prSet presAssocID="{72BBD108-1E15-4F3B-ACE0-B54D4D43FE1C}" presName="connectorText" presStyleLbl="sibTrans2D1" presStyleIdx="2" presStyleCnt="6"/>
      <dgm:spPr/>
    </dgm:pt>
    <dgm:pt modelId="{04D50308-C687-40E4-ABDE-B0EA9BEDCC42}" type="pres">
      <dgm:prSet presAssocID="{11CB489A-0681-44CF-9699-BC2FAF29D96C}" presName="node" presStyleLbl="node1" presStyleIdx="3" presStyleCnt="6">
        <dgm:presLayoutVars>
          <dgm:bulletEnabled val="1"/>
        </dgm:presLayoutVars>
      </dgm:prSet>
      <dgm:spPr/>
    </dgm:pt>
    <dgm:pt modelId="{8A02467E-0658-4093-BA91-DD654AE68573}" type="pres">
      <dgm:prSet presAssocID="{F70FCE8F-235C-4E2A-8595-C36822E0DDCE}" presName="sibTrans" presStyleLbl="sibTrans2D1" presStyleIdx="3" presStyleCnt="6"/>
      <dgm:spPr/>
    </dgm:pt>
    <dgm:pt modelId="{32CC7AEF-E4EE-475D-8271-39C5C62F293B}" type="pres">
      <dgm:prSet presAssocID="{F70FCE8F-235C-4E2A-8595-C36822E0DDCE}" presName="connectorText" presStyleLbl="sibTrans2D1" presStyleIdx="3" presStyleCnt="6"/>
      <dgm:spPr/>
    </dgm:pt>
    <dgm:pt modelId="{07898913-42BD-4987-813A-4DB6302635F8}" type="pres">
      <dgm:prSet presAssocID="{3D1BF6F2-F893-4A4D-8F60-A25FFB0CFC5C}" presName="node" presStyleLbl="node1" presStyleIdx="4" presStyleCnt="6">
        <dgm:presLayoutVars>
          <dgm:bulletEnabled val="1"/>
        </dgm:presLayoutVars>
      </dgm:prSet>
      <dgm:spPr/>
    </dgm:pt>
    <dgm:pt modelId="{9ACBFF0F-F5B1-4955-8F99-4B9444319D79}" type="pres">
      <dgm:prSet presAssocID="{F6362DAA-62DA-4F35-A0E5-D542E42B332F}" presName="sibTrans" presStyleLbl="sibTrans2D1" presStyleIdx="4" presStyleCnt="6"/>
      <dgm:spPr/>
    </dgm:pt>
    <dgm:pt modelId="{3A36074C-76E0-4166-A161-9CD32FAFC252}" type="pres">
      <dgm:prSet presAssocID="{F6362DAA-62DA-4F35-A0E5-D542E42B332F}" presName="connectorText" presStyleLbl="sibTrans2D1" presStyleIdx="4" presStyleCnt="6"/>
      <dgm:spPr/>
    </dgm:pt>
    <dgm:pt modelId="{5416C01B-4056-4F56-A00C-F96B4945BED3}" type="pres">
      <dgm:prSet presAssocID="{E40BC539-4244-45D5-96D9-00EB03B86B74}" presName="node" presStyleLbl="node1" presStyleIdx="5" presStyleCnt="6">
        <dgm:presLayoutVars>
          <dgm:bulletEnabled val="1"/>
        </dgm:presLayoutVars>
      </dgm:prSet>
      <dgm:spPr/>
    </dgm:pt>
    <dgm:pt modelId="{0D1BFBA3-CD2E-44EB-A04C-150A81A996C8}" type="pres">
      <dgm:prSet presAssocID="{3817EC35-5A1A-4898-885E-9AE86F023D4C}" presName="sibTrans" presStyleLbl="sibTrans2D1" presStyleIdx="5" presStyleCnt="6"/>
      <dgm:spPr/>
    </dgm:pt>
    <dgm:pt modelId="{0E5FFB45-E570-4360-A7A7-40AF54B79E0C}" type="pres">
      <dgm:prSet presAssocID="{3817EC35-5A1A-4898-885E-9AE86F023D4C}" presName="connectorText" presStyleLbl="sibTrans2D1" presStyleIdx="5" presStyleCnt="6"/>
      <dgm:spPr/>
    </dgm:pt>
  </dgm:ptLst>
  <dgm:cxnLst>
    <dgm:cxn modelId="{1ABFBF01-3FCD-47A6-B857-02339A5863E7}" type="presOf" srcId="{F70FCE8F-235C-4E2A-8595-C36822E0DDCE}" destId="{32CC7AEF-E4EE-475D-8271-39C5C62F293B}" srcOrd="1" destOrd="0" presId="urn:microsoft.com/office/officeart/2005/8/layout/cycle2"/>
    <dgm:cxn modelId="{8B4F2E02-562D-477B-8BCD-E370B8A65D98}" type="presOf" srcId="{853AB251-F774-4717-922C-9814E10CCC19}" destId="{2D16A41D-78DF-4085-A8CD-A7286C4BAFB7}" srcOrd="0" destOrd="0" presId="urn:microsoft.com/office/officeart/2005/8/layout/cycle2"/>
    <dgm:cxn modelId="{EA0ED409-335B-429D-BFC1-FBD1FF4DA06E}" type="presOf" srcId="{72BBD108-1E15-4F3B-ACE0-B54D4D43FE1C}" destId="{920F2D04-E4AD-42DA-ACFD-2A45525BF78E}" srcOrd="1" destOrd="0" presId="urn:microsoft.com/office/officeart/2005/8/layout/cycle2"/>
    <dgm:cxn modelId="{1536CA1B-C4CD-43FA-9002-288ED3DD886E}" type="presOf" srcId="{11CB489A-0681-44CF-9699-BC2FAF29D96C}" destId="{04D50308-C687-40E4-ABDE-B0EA9BEDCC42}" srcOrd="0" destOrd="0" presId="urn:microsoft.com/office/officeart/2005/8/layout/cycle2"/>
    <dgm:cxn modelId="{B6AD7533-B2B0-409F-9A70-5D54210F103D}" type="presOf" srcId="{A0379569-F4B5-41CD-8816-B0F5D60D5E1E}" destId="{9B70B571-5144-415C-82A6-265F56ABA247}" srcOrd="0" destOrd="0" presId="urn:microsoft.com/office/officeart/2005/8/layout/cycle2"/>
    <dgm:cxn modelId="{8185A93B-DE6B-4C00-B765-B29244AFE826}" srcId="{E71DC2DA-A0A1-44E7-B162-CA3436C68F79}" destId="{E40BC539-4244-45D5-96D9-00EB03B86B74}" srcOrd="5" destOrd="0" parTransId="{FCBEED2F-E06E-4B9A-8725-E20B5B5899BC}" sibTransId="{3817EC35-5A1A-4898-885E-9AE86F023D4C}"/>
    <dgm:cxn modelId="{4470CC3C-F402-44DB-BB63-758548C38ADF}" srcId="{E71DC2DA-A0A1-44E7-B162-CA3436C68F79}" destId="{E6F25AAB-797F-4A4A-AA5A-1500A0009149}" srcOrd="2" destOrd="0" parTransId="{038FEB72-2F94-4A6F-802F-A8715A24622B}" sibTransId="{72BBD108-1E15-4F3B-ACE0-B54D4D43FE1C}"/>
    <dgm:cxn modelId="{111FF166-7C2F-4B08-9425-983A0EFC95BE}" type="presOf" srcId="{E71DC2DA-A0A1-44E7-B162-CA3436C68F79}" destId="{CA042938-BA00-4667-81B4-B9050318CFB8}" srcOrd="0" destOrd="0" presId="urn:microsoft.com/office/officeart/2005/8/layout/cycle2"/>
    <dgm:cxn modelId="{EDBE3047-B576-41DB-B103-E99C5D26FA94}" type="presOf" srcId="{3D1BF6F2-F893-4A4D-8F60-A25FFB0CFC5C}" destId="{07898913-42BD-4987-813A-4DB6302635F8}" srcOrd="0" destOrd="0" presId="urn:microsoft.com/office/officeart/2005/8/layout/cycle2"/>
    <dgm:cxn modelId="{3074EA50-4186-453D-9FF6-C1F1241FE673}" type="presOf" srcId="{E40BC539-4244-45D5-96D9-00EB03B86B74}" destId="{5416C01B-4056-4F56-A00C-F96B4945BED3}" srcOrd="0" destOrd="0" presId="urn:microsoft.com/office/officeart/2005/8/layout/cycle2"/>
    <dgm:cxn modelId="{F902CF73-6951-430C-9403-191A3E0DDDF2}" srcId="{E71DC2DA-A0A1-44E7-B162-CA3436C68F79}" destId="{3D1BF6F2-F893-4A4D-8F60-A25FFB0CFC5C}" srcOrd="4" destOrd="0" parTransId="{F3EFFEE5-A521-4617-AF4E-81D36BA9B7DD}" sibTransId="{F6362DAA-62DA-4F35-A0E5-D542E42B332F}"/>
    <dgm:cxn modelId="{ECE99676-0B8A-42D3-A4E8-7D2A0D5A69C2}" srcId="{E71DC2DA-A0A1-44E7-B162-CA3436C68F79}" destId="{853AB251-F774-4717-922C-9814E10CCC19}" srcOrd="0" destOrd="0" parTransId="{E1D78A2C-0A9C-459D-8E14-799FB60755D4}" sibTransId="{0C6A0892-0E1E-47BE-9CDF-3C001845E75C}"/>
    <dgm:cxn modelId="{596AC577-C6D5-4E43-85DB-2DA4A4F22F3A}" type="presOf" srcId="{0C6A0892-0E1E-47BE-9CDF-3C001845E75C}" destId="{53254A70-E082-4D80-BD17-D304126D72B6}" srcOrd="1" destOrd="0" presId="urn:microsoft.com/office/officeart/2005/8/layout/cycle2"/>
    <dgm:cxn modelId="{41697B59-4D8C-453E-8A9D-736A40B4A994}" type="presOf" srcId="{72BBD108-1E15-4F3B-ACE0-B54D4D43FE1C}" destId="{56425D37-E2AD-4D7F-AD45-F84DB9329332}" srcOrd="0" destOrd="0" presId="urn:microsoft.com/office/officeart/2005/8/layout/cycle2"/>
    <dgm:cxn modelId="{F329D385-EB11-49B6-88ED-E129A1B79086}" srcId="{E71DC2DA-A0A1-44E7-B162-CA3436C68F79}" destId="{80B87D9B-5B6E-4D5B-9DA9-67A42DEB4563}" srcOrd="1" destOrd="0" parTransId="{C97FC656-EC53-4295-B1DB-A8A5A29124CD}" sibTransId="{A0379569-F4B5-41CD-8816-B0F5D60D5E1E}"/>
    <dgm:cxn modelId="{40CF16A0-EF95-4E75-B694-EF6F298AFDC6}" type="presOf" srcId="{0C6A0892-0E1E-47BE-9CDF-3C001845E75C}" destId="{E85782AD-9016-423A-B8FF-BCE56B7F5903}" srcOrd="0" destOrd="0" presId="urn:microsoft.com/office/officeart/2005/8/layout/cycle2"/>
    <dgm:cxn modelId="{911190B2-421E-4C62-8BA8-B8A7C99B2AF8}" type="presOf" srcId="{3817EC35-5A1A-4898-885E-9AE86F023D4C}" destId="{0D1BFBA3-CD2E-44EB-A04C-150A81A996C8}" srcOrd="0" destOrd="0" presId="urn:microsoft.com/office/officeart/2005/8/layout/cycle2"/>
    <dgm:cxn modelId="{F12B16BA-3BE4-49ED-BB55-60A95FBEF857}" type="presOf" srcId="{F6362DAA-62DA-4F35-A0E5-D542E42B332F}" destId="{9ACBFF0F-F5B1-4955-8F99-4B9444319D79}" srcOrd="0" destOrd="0" presId="urn:microsoft.com/office/officeart/2005/8/layout/cycle2"/>
    <dgm:cxn modelId="{55F48AD1-78C1-4F79-B4B3-0768FEA47000}" type="presOf" srcId="{A0379569-F4B5-41CD-8816-B0F5D60D5E1E}" destId="{8ABE291D-DE28-4F09-A5C0-137AFCC728DA}" srcOrd="1" destOrd="0" presId="urn:microsoft.com/office/officeart/2005/8/layout/cycle2"/>
    <dgm:cxn modelId="{A1F2F7D6-9964-4195-9ADB-E4E73AD6CA99}" type="presOf" srcId="{F6362DAA-62DA-4F35-A0E5-D542E42B332F}" destId="{3A36074C-76E0-4166-A161-9CD32FAFC252}" srcOrd="1" destOrd="0" presId="urn:microsoft.com/office/officeart/2005/8/layout/cycle2"/>
    <dgm:cxn modelId="{6F2105DB-4338-4E6D-BEE5-5364331E8810}" type="presOf" srcId="{3817EC35-5A1A-4898-885E-9AE86F023D4C}" destId="{0E5FFB45-E570-4360-A7A7-40AF54B79E0C}" srcOrd="1" destOrd="0" presId="urn:microsoft.com/office/officeart/2005/8/layout/cycle2"/>
    <dgm:cxn modelId="{23425ADD-F3FC-46A2-BD8B-7F471B039E56}" type="presOf" srcId="{F70FCE8F-235C-4E2A-8595-C36822E0DDCE}" destId="{8A02467E-0658-4093-BA91-DD654AE68573}" srcOrd="0" destOrd="0" presId="urn:microsoft.com/office/officeart/2005/8/layout/cycle2"/>
    <dgm:cxn modelId="{19F29CE3-5588-4A46-A7E8-4BD892A1D1D9}" srcId="{E71DC2DA-A0A1-44E7-B162-CA3436C68F79}" destId="{11CB489A-0681-44CF-9699-BC2FAF29D96C}" srcOrd="3" destOrd="0" parTransId="{B7CF40A1-AC42-459E-8674-306BEFCEEAEB}" sibTransId="{F70FCE8F-235C-4E2A-8595-C36822E0DDCE}"/>
    <dgm:cxn modelId="{6D6AD5F7-5BDC-4BD9-8A7B-2AC72750E2F5}" type="presOf" srcId="{80B87D9B-5B6E-4D5B-9DA9-67A42DEB4563}" destId="{BF48880B-5B3A-4030-B5B7-BAE2DBA6AC8A}" srcOrd="0" destOrd="0" presId="urn:microsoft.com/office/officeart/2005/8/layout/cycle2"/>
    <dgm:cxn modelId="{1021D4FF-3816-4CE9-895B-1952C30350A9}" type="presOf" srcId="{E6F25AAB-797F-4A4A-AA5A-1500A0009149}" destId="{ED333682-3762-459D-B036-FCF1C87E2E06}" srcOrd="0" destOrd="0" presId="urn:microsoft.com/office/officeart/2005/8/layout/cycle2"/>
    <dgm:cxn modelId="{B0925560-3BC5-4BDB-A95A-BC4484B206E1}" type="presParOf" srcId="{CA042938-BA00-4667-81B4-B9050318CFB8}" destId="{2D16A41D-78DF-4085-A8CD-A7286C4BAFB7}" srcOrd="0" destOrd="0" presId="urn:microsoft.com/office/officeart/2005/8/layout/cycle2"/>
    <dgm:cxn modelId="{BED447B5-975A-4E45-BE29-CFF041CB0576}" type="presParOf" srcId="{CA042938-BA00-4667-81B4-B9050318CFB8}" destId="{E85782AD-9016-423A-B8FF-BCE56B7F5903}" srcOrd="1" destOrd="0" presId="urn:microsoft.com/office/officeart/2005/8/layout/cycle2"/>
    <dgm:cxn modelId="{5AEDEF40-1961-4E89-B00F-028214694B72}" type="presParOf" srcId="{E85782AD-9016-423A-B8FF-BCE56B7F5903}" destId="{53254A70-E082-4D80-BD17-D304126D72B6}" srcOrd="0" destOrd="0" presId="urn:microsoft.com/office/officeart/2005/8/layout/cycle2"/>
    <dgm:cxn modelId="{BCC371E7-62A5-4D66-B5D1-ABB1AD72DADF}" type="presParOf" srcId="{CA042938-BA00-4667-81B4-B9050318CFB8}" destId="{BF48880B-5B3A-4030-B5B7-BAE2DBA6AC8A}" srcOrd="2" destOrd="0" presId="urn:microsoft.com/office/officeart/2005/8/layout/cycle2"/>
    <dgm:cxn modelId="{83DBAB8A-97D7-42CE-9E7D-BA3E54BB00AD}" type="presParOf" srcId="{CA042938-BA00-4667-81B4-B9050318CFB8}" destId="{9B70B571-5144-415C-82A6-265F56ABA247}" srcOrd="3" destOrd="0" presId="urn:microsoft.com/office/officeart/2005/8/layout/cycle2"/>
    <dgm:cxn modelId="{5C869E1B-DC50-4363-AE2E-8AC20B2BA6AA}" type="presParOf" srcId="{9B70B571-5144-415C-82A6-265F56ABA247}" destId="{8ABE291D-DE28-4F09-A5C0-137AFCC728DA}" srcOrd="0" destOrd="0" presId="urn:microsoft.com/office/officeart/2005/8/layout/cycle2"/>
    <dgm:cxn modelId="{46A063E5-67E5-4372-AB61-F2EE2A5475D7}" type="presParOf" srcId="{CA042938-BA00-4667-81B4-B9050318CFB8}" destId="{ED333682-3762-459D-B036-FCF1C87E2E06}" srcOrd="4" destOrd="0" presId="urn:microsoft.com/office/officeart/2005/8/layout/cycle2"/>
    <dgm:cxn modelId="{B102ECC2-DF9B-4582-9D02-D5ED903CB353}" type="presParOf" srcId="{CA042938-BA00-4667-81B4-B9050318CFB8}" destId="{56425D37-E2AD-4D7F-AD45-F84DB9329332}" srcOrd="5" destOrd="0" presId="urn:microsoft.com/office/officeart/2005/8/layout/cycle2"/>
    <dgm:cxn modelId="{1A909106-D0B2-4D38-A403-3012ACFC3BBE}" type="presParOf" srcId="{56425D37-E2AD-4D7F-AD45-F84DB9329332}" destId="{920F2D04-E4AD-42DA-ACFD-2A45525BF78E}" srcOrd="0" destOrd="0" presId="urn:microsoft.com/office/officeart/2005/8/layout/cycle2"/>
    <dgm:cxn modelId="{F707C6FD-73E0-40F5-A921-742509C120D7}" type="presParOf" srcId="{CA042938-BA00-4667-81B4-B9050318CFB8}" destId="{04D50308-C687-40E4-ABDE-B0EA9BEDCC42}" srcOrd="6" destOrd="0" presId="urn:microsoft.com/office/officeart/2005/8/layout/cycle2"/>
    <dgm:cxn modelId="{405A0C43-F770-4CDF-A3C9-A49F2261816E}" type="presParOf" srcId="{CA042938-BA00-4667-81B4-B9050318CFB8}" destId="{8A02467E-0658-4093-BA91-DD654AE68573}" srcOrd="7" destOrd="0" presId="urn:microsoft.com/office/officeart/2005/8/layout/cycle2"/>
    <dgm:cxn modelId="{376E104F-93FD-43A2-987F-082A6FFC871B}" type="presParOf" srcId="{8A02467E-0658-4093-BA91-DD654AE68573}" destId="{32CC7AEF-E4EE-475D-8271-39C5C62F293B}" srcOrd="0" destOrd="0" presId="urn:microsoft.com/office/officeart/2005/8/layout/cycle2"/>
    <dgm:cxn modelId="{B6915D9A-2D53-441E-B413-9345DED1C82A}" type="presParOf" srcId="{CA042938-BA00-4667-81B4-B9050318CFB8}" destId="{07898913-42BD-4987-813A-4DB6302635F8}" srcOrd="8" destOrd="0" presId="urn:microsoft.com/office/officeart/2005/8/layout/cycle2"/>
    <dgm:cxn modelId="{C2429257-A288-446D-A828-5A5CE9BEB952}" type="presParOf" srcId="{CA042938-BA00-4667-81B4-B9050318CFB8}" destId="{9ACBFF0F-F5B1-4955-8F99-4B9444319D79}" srcOrd="9" destOrd="0" presId="urn:microsoft.com/office/officeart/2005/8/layout/cycle2"/>
    <dgm:cxn modelId="{36092ADD-2F62-425C-8D0A-C302402B276E}" type="presParOf" srcId="{9ACBFF0F-F5B1-4955-8F99-4B9444319D79}" destId="{3A36074C-76E0-4166-A161-9CD32FAFC252}" srcOrd="0" destOrd="0" presId="urn:microsoft.com/office/officeart/2005/8/layout/cycle2"/>
    <dgm:cxn modelId="{B2ED3144-C3BF-47A4-9277-E42AD717557C}" type="presParOf" srcId="{CA042938-BA00-4667-81B4-B9050318CFB8}" destId="{5416C01B-4056-4F56-A00C-F96B4945BED3}" srcOrd="10" destOrd="0" presId="urn:microsoft.com/office/officeart/2005/8/layout/cycle2"/>
    <dgm:cxn modelId="{1D1783F9-CE0D-45DF-8858-42B65261E8D0}" type="presParOf" srcId="{CA042938-BA00-4667-81B4-B9050318CFB8}" destId="{0D1BFBA3-CD2E-44EB-A04C-150A81A996C8}" srcOrd="11" destOrd="0" presId="urn:microsoft.com/office/officeart/2005/8/layout/cycle2"/>
    <dgm:cxn modelId="{85CCF0B5-85A5-47D7-B893-E377E20387E7}" type="presParOf" srcId="{0D1BFBA3-CD2E-44EB-A04C-150A81A996C8}" destId="{0E5FFB45-E570-4360-A7A7-40AF54B79E0C}"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BCC198-44D0-4F75-9701-BBE4BE5D8469}"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GB"/>
        </a:p>
      </dgm:t>
    </dgm:pt>
    <dgm:pt modelId="{278099F1-0808-474B-A3FC-03DB4B3BE64F}">
      <dgm:prSet phldr="0" custT="1"/>
      <dgm:spPr/>
      <dgm:t>
        <a:bodyPr/>
        <a:lstStyle/>
        <a:p>
          <a:pPr>
            <a:lnSpc>
              <a:spcPct val="100000"/>
            </a:lnSpc>
          </a:pPr>
          <a:r>
            <a:rPr lang="en-GB" sz="2200" b="1" dirty="0">
              <a:latin typeface="Trebuchet MS" panose="020B0603020202020204"/>
            </a:rPr>
            <a:t>CHALLENGE:</a:t>
          </a:r>
          <a:r>
            <a:rPr lang="en-GB" sz="2200" dirty="0">
              <a:latin typeface="Trebuchet MS" panose="020B0603020202020204"/>
            </a:rPr>
            <a:t> Provider time constraints.</a:t>
          </a:r>
          <a:endParaRPr lang="en-US" sz="2200" dirty="0">
            <a:latin typeface="Trebuchet MS" panose="020B0603020202020204"/>
          </a:endParaRPr>
        </a:p>
      </dgm:t>
    </dgm:pt>
    <dgm:pt modelId="{02A945F8-BB50-40FD-BD4D-964441CEE55C}" type="parTrans" cxnId="{C5316018-7A52-458C-B730-B2DA479D7BF9}">
      <dgm:prSet/>
      <dgm:spPr/>
    </dgm:pt>
    <dgm:pt modelId="{380C954C-AC46-4F0A-96B0-07D103011734}" type="sibTrans" cxnId="{C5316018-7A52-458C-B730-B2DA479D7BF9}">
      <dgm:prSet/>
      <dgm:spPr/>
      <dgm:t>
        <a:bodyPr/>
        <a:lstStyle/>
        <a:p>
          <a:endParaRPr lang="en-US"/>
        </a:p>
      </dgm:t>
    </dgm:pt>
    <dgm:pt modelId="{E670985B-5B13-450E-8DB1-965480DE4B51}">
      <dgm:prSet phldr="0" custT="1"/>
      <dgm:spPr/>
      <dgm:t>
        <a:bodyPr/>
        <a:lstStyle/>
        <a:p>
          <a:pPr>
            <a:lnSpc>
              <a:spcPct val="100000"/>
            </a:lnSpc>
          </a:pPr>
          <a:r>
            <a:rPr lang="en-GB" sz="2000" b="1" dirty="0">
              <a:latin typeface="Trebuchet MS" panose="020B0603020202020204"/>
            </a:rPr>
            <a:t>SOLUTION:</a:t>
          </a:r>
          <a:r>
            <a:rPr lang="en-GB" sz="2000" dirty="0">
              <a:latin typeface="Trebuchet MS" panose="020B0603020202020204"/>
            </a:rPr>
            <a:t> Increase PWD Section 2 appointments to 2x the length of a regular appointment. </a:t>
          </a:r>
          <a:endParaRPr lang="en-US" sz="2000" dirty="0">
            <a:latin typeface="Trebuchet MS" panose="020B0603020202020204"/>
          </a:endParaRPr>
        </a:p>
      </dgm:t>
    </dgm:pt>
    <dgm:pt modelId="{EAFA1C09-68AF-4750-A5F3-C452E0003C47}" type="parTrans" cxnId="{CB65A8E0-7CAE-4830-A355-A6B418053D4D}">
      <dgm:prSet/>
      <dgm:spPr/>
    </dgm:pt>
    <dgm:pt modelId="{B10E103E-09A4-4603-8BA5-7681BA7AFC99}" type="sibTrans" cxnId="{CB65A8E0-7CAE-4830-A355-A6B418053D4D}">
      <dgm:prSet/>
      <dgm:spPr/>
      <dgm:t>
        <a:bodyPr/>
        <a:lstStyle/>
        <a:p>
          <a:endParaRPr lang="en-US"/>
        </a:p>
      </dgm:t>
    </dgm:pt>
    <dgm:pt modelId="{4D93096C-B555-4864-A735-BFE65181DE6A}">
      <dgm:prSet phldr="0" custT="0"/>
      <dgm:spPr/>
      <dgm:t>
        <a:bodyPr/>
        <a:lstStyle/>
        <a:p>
          <a:pPr rtl="0">
            <a:lnSpc>
              <a:spcPct val="100000"/>
            </a:lnSpc>
          </a:pPr>
          <a:r>
            <a:rPr lang="en-GB" b="1" dirty="0">
              <a:latin typeface="Trebuchet MS" panose="020B0603020202020204"/>
            </a:rPr>
            <a:t>CHALLENGE: </a:t>
          </a:r>
          <a:r>
            <a:rPr lang="en-GB" sz="1800" dirty="0">
              <a:latin typeface="Trebuchet MS" panose="020B0603020202020204"/>
            </a:rPr>
            <a:t>Difficulty educating employees about the new PWD application process.</a:t>
          </a:r>
          <a:endParaRPr lang="en-US" sz="1800" dirty="0">
            <a:latin typeface="Trebuchet MS" panose="020B0603020202020204"/>
          </a:endParaRPr>
        </a:p>
      </dgm:t>
    </dgm:pt>
    <dgm:pt modelId="{6FCB2F7E-483F-42DB-B3FC-4D0095F71598}" type="parTrans" cxnId="{EC9E6D16-5CF4-45DB-A7BC-AB5404D28A9F}">
      <dgm:prSet/>
      <dgm:spPr/>
    </dgm:pt>
    <dgm:pt modelId="{B9DF2FB3-B1C1-4A7B-A272-B478AFAF1567}" type="sibTrans" cxnId="{EC9E6D16-5CF4-45DB-A7BC-AB5404D28A9F}">
      <dgm:prSet/>
      <dgm:spPr/>
      <dgm:t>
        <a:bodyPr/>
        <a:lstStyle/>
        <a:p>
          <a:endParaRPr lang="en-US"/>
        </a:p>
      </dgm:t>
    </dgm:pt>
    <dgm:pt modelId="{3767FEAE-F820-4EF0-A275-145908175446}">
      <dgm:prSet phldr="0" custT="1"/>
      <dgm:spPr/>
      <dgm:t>
        <a:bodyPr/>
        <a:lstStyle/>
        <a:p>
          <a:pPr>
            <a:lnSpc>
              <a:spcPct val="100000"/>
            </a:lnSpc>
          </a:pPr>
          <a:r>
            <a:rPr lang="en-GB" sz="1900" b="1" dirty="0">
              <a:latin typeface="Trebuchet MS" panose="020B0603020202020204"/>
            </a:rPr>
            <a:t>SOLUTION: </a:t>
          </a:r>
          <a:r>
            <a:rPr lang="en-GB" sz="1900" dirty="0">
              <a:latin typeface="Trebuchet MS" panose="020B0603020202020204"/>
            </a:rPr>
            <a:t>Printed and digital versions of algorithm and worksheets. Brief informational video about the new process.</a:t>
          </a:r>
          <a:endParaRPr lang="en-US" sz="1900" dirty="0">
            <a:latin typeface="Trebuchet MS" panose="020B0603020202020204"/>
          </a:endParaRPr>
        </a:p>
      </dgm:t>
    </dgm:pt>
    <dgm:pt modelId="{B0A3266E-FC79-42E7-AE7F-9370339D42E6}" type="parTrans" cxnId="{A0A78612-C248-4DC8-BB86-0612E5FAD6F4}">
      <dgm:prSet/>
      <dgm:spPr/>
    </dgm:pt>
    <dgm:pt modelId="{8C431747-E7D5-4BBB-BA32-D94A6482AB78}" type="sibTrans" cxnId="{A0A78612-C248-4DC8-BB86-0612E5FAD6F4}">
      <dgm:prSet/>
      <dgm:spPr/>
      <dgm:t>
        <a:bodyPr/>
        <a:lstStyle/>
        <a:p>
          <a:endParaRPr lang="en-US"/>
        </a:p>
      </dgm:t>
    </dgm:pt>
    <dgm:pt modelId="{A187DF5C-9153-4737-9E0D-4B103723ADE4}" type="pres">
      <dgm:prSet presAssocID="{4CBCC198-44D0-4F75-9701-BBE4BE5D8469}" presName="root" presStyleCnt="0">
        <dgm:presLayoutVars>
          <dgm:dir/>
          <dgm:resizeHandles val="exact"/>
        </dgm:presLayoutVars>
      </dgm:prSet>
      <dgm:spPr/>
    </dgm:pt>
    <dgm:pt modelId="{72F94973-0702-4FF6-9ADB-49AEADA056DE}" type="pres">
      <dgm:prSet presAssocID="{278099F1-0808-474B-A3FC-03DB4B3BE64F}" presName="compNode" presStyleCnt="0"/>
      <dgm:spPr/>
    </dgm:pt>
    <dgm:pt modelId="{C051245A-53CF-48AB-909C-8C442894291C}" type="pres">
      <dgm:prSet presAssocID="{278099F1-0808-474B-A3FC-03DB4B3BE64F}" presName="bgRect" presStyleLbl="bgShp" presStyleIdx="0" presStyleCnt="2"/>
      <dgm:spPr/>
    </dgm:pt>
    <dgm:pt modelId="{6D2AA143-C186-41EF-8A96-CE4B42AAC2D2}" type="pres">
      <dgm:prSet presAssocID="{278099F1-0808-474B-A3FC-03DB4B3BE64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81952032-439B-428C-8FB7-297343911F03}" type="pres">
      <dgm:prSet presAssocID="{278099F1-0808-474B-A3FC-03DB4B3BE64F}" presName="spaceRect" presStyleCnt="0"/>
      <dgm:spPr/>
    </dgm:pt>
    <dgm:pt modelId="{F704D6B1-DE50-44D5-A85E-994A7FA1CE65}" type="pres">
      <dgm:prSet presAssocID="{278099F1-0808-474B-A3FC-03DB4B3BE64F}" presName="parTx" presStyleLbl="revTx" presStyleIdx="0" presStyleCnt="4">
        <dgm:presLayoutVars>
          <dgm:chMax val="0"/>
          <dgm:chPref val="0"/>
        </dgm:presLayoutVars>
      </dgm:prSet>
      <dgm:spPr/>
    </dgm:pt>
    <dgm:pt modelId="{285160D4-986D-44BA-8AA0-6A91D8989473}" type="pres">
      <dgm:prSet presAssocID="{278099F1-0808-474B-A3FC-03DB4B3BE64F}" presName="desTx" presStyleLbl="revTx" presStyleIdx="1" presStyleCnt="4">
        <dgm:presLayoutVars/>
      </dgm:prSet>
      <dgm:spPr/>
    </dgm:pt>
    <dgm:pt modelId="{AE9D45BB-3F6D-4F34-8307-C4520D5FA42E}" type="pres">
      <dgm:prSet presAssocID="{380C954C-AC46-4F0A-96B0-07D103011734}" presName="sibTrans" presStyleCnt="0"/>
      <dgm:spPr/>
    </dgm:pt>
    <dgm:pt modelId="{690F7FFC-F794-4FF3-9E26-9E2D9EE30362}" type="pres">
      <dgm:prSet presAssocID="{4D93096C-B555-4864-A735-BFE65181DE6A}" presName="compNode" presStyleCnt="0"/>
      <dgm:spPr/>
    </dgm:pt>
    <dgm:pt modelId="{12A2A8C0-59E7-4BE9-8D90-0497FB64AE03}" type="pres">
      <dgm:prSet presAssocID="{4D93096C-B555-4864-A735-BFE65181DE6A}" presName="bgRect" presStyleLbl="bgShp" presStyleIdx="1" presStyleCnt="2"/>
      <dgm:spPr/>
    </dgm:pt>
    <dgm:pt modelId="{CEE0072E-79FE-4970-B223-53090F8E9D09}" type="pres">
      <dgm:prSet presAssocID="{4D93096C-B555-4864-A735-BFE65181DE6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989C27FB-7034-4415-9544-39C04B8A1D85}" type="pres">
      <dgm:prSet presAssocID="{4D93096C-B555-4864-A735-BFE65181DE6A}" presName="spaceRect" presStyleCnt="0"/>
      <dgm:spPr/>
    </dgm:pt>
    <dgm:pt modelId="{016B5B6A-9D5E-44F0-9D3A-0E53B4476E27}" type="pres">
      <dgm:prSet presAssocID="{4D93096C-B555-4864-A735-BFE65181DE6A}" presName="parTx" presStyleLbl="revTx" presStyleIdx="2" presStyleCnt="4">
        <dgm:presLayoutVars>
          <dgm:chMax val="0"/>
          <dgm:chPref val="0"/>
        </dgm:presLayoutVars>
      </dgm:prSet>
      <dgm:spPr/>
    </dgm:pt>
    <dgm:pt modelId="{2BD796BB-2C20-43DC-B0D2-5752855A3289}" type="pres">
      <dgm:prSet presAssocID="{4D93096C-B555-4864-A735-BFE65181DE6A}" presName="desTx" presStyleLbl="revTx" presStyleIdx="3" presStyleCnt="4">
        <dgm:presLayoutVars/>
      </dgm:prSet>
      <dgm:spPr/>
    </dgm:pt>
  </dgm:ptLst>
  <dgm:cxnLst>
    <dgm:cxn modelId="{A0A78612-C248-4DC8-BB86-0612E5FAD6F4}" srcId="{4D93096C-B555-4864-A735-BFE65181DE6A}" destId="{3767FEAE-F820-4EF0-A275-145908175446}" srcOrd="0" destOrd="0" parTransId="{B0A3266E-FC79-42E7-AE7F-9370339D42E6}" sibTransId="{8C431747-E7D5-4BBB-BA32-D94A6482AB78}"/>
    <dgm:cxn modelId="{EC9E6D16-5CF4-45DB-A7BC-AB5404D28A9F}" srcId="{4CBCC198-44D0-4F75-9701-BBE4BE5D8469}" destId="{4D93096C-B555-4864-A735-BFE65181DE6A}" srcOrd="1" destOrd="0" parTransId="{6FCB2F7E-483F-42DB-B3FC-4D0095F71598}" sibTransId="{B9DF2FB3-B1C1-4A7B-A272-B478AFAF1567}"/>
    <dgm:cxn modelId="{C5316018-7A52-458C-B730-B2DA479D7BF9}" srcId="{4CBCC198-44D0-4F75-9701-BBE4BE5D8469}" destId="{278099F1-0808-474B-A3FC-03DB4B3BE64F}" srcOrd="0" destOrd="0" parTransId="{02A945F8-BB50-40FD-BD4D-964441CEE55C}" sibTransId="{380C954C-AC46-4F0A-96B0-07D103011734}"/>
    <dgm:cxn modelId="{503B1C33-CAA5-4EC6-9280-9CDFDF457C4E}" type="presOf" srcId="{4D93096C-B555-4864-A735-BFE65181DE6A}" destId="{016B5B6A-9D5E-44F0-9D3A-0E53B4476E27}" srcOrd="0" destOrd="0" presId="urn:microsoft.com/office/officeart/2018/2/layout/IconVerticalSolidList"/>
    <dgm:cxn modelId="{92F5B75F-FCCC-4082-82C5-73317D349F1D}" type="presOf" srcId="{4CBCC198-44D0-4F75-9701-BBE4BE5D8469}" destId="{A187DF5C-9153-4737-9E0D-4B103723ADE4}" srcOrd="0" destOrd="0" presId="urn:microsoft.com/office/officeart/2018/2/layout/IconVerticalSolidList"/>
    <dgm:cxn modelId="{0B670C55-7F7A-4931-B4C3-883A9C577621}" type="presOf" srcId="{278099F1-0808-474B-A3FC-03DB4B3BE64F}" destId="{F704D6B1-DE50-44D5-A85E-994A7FA1CE65}" srcOrd="0" destOrd="0" presId="urn:microsoft.com/office/officeart/2018/2/layout/IconVerticalSolidList"/>
    <dgm:cxn modelId="{BBA5E8AC-9CC0-4741-BBF3-6FAF8842CEAD}" type="presOf" srcId="{3767FEAE-F820-4EF0-A275-145908175446}" destId="{2BD796BB-2C20-43DC-B0D2-5752855A3289}" srcOrd="0" destOrd="0" presId="urn:microsoft.com/office/officeart/2018/2/layout/IconVerticalSolidList"/>
    <dgm:cxn modelId="{A5E1E0DE-DBF5-4F2E-B1CD-F42A18C54847}" type="presOf" srcId="{E670985B-5B13-450E-8DB1-965480DE4B51}" destId="{285160D4-986D-44BA-8AA0-6A91D8989473}" srcOrd="0" destOrd="0" presId="urn:microsoft.com/office/officeart/2018/2/layout/IconVerticalSolidList"/>
    <dgm:cxn modelId="{CB65A8E0-7CAE-4830-A355-A6B418053D4D}" srcId="{278099F1-0808-474B-A3FC-03DB4B3BE64F}" destId="{E670985B-5B13-450E-8DB1-965480DE4B51}" srcOrd="0" destOrd="0" parTransId="{EAFA1C09-68AF-4750-A5F3-C452E0003C47}" sibTransId="{B10E103E-09A4-4603-8BA5-7681BA7AFC99}"/>
    <dgm:cxn modelId="{32BC4CF6-F2C5-49E3-860D-54A80BE6175A}" type="presParOf" srcId="{A187DF5C-9153-4737-9E0D-4B103723ADE4}" destId="{72F94973-0702-4FF6-9ADB-49AEADA056DE}" srcOrd="0" destOrd="0" presId="urn:microsoft.com/office/officeart/2018/2/layout/IconVerticalSolidList"/>
    <dgm:cxn modelId="{9C535346-73B5-4F62-A1F1-EC55B7779DAD}" type="presParOf" srcId="{72F94973-0702-4FF6-9ADB-49AEADA056DE}" destId="{C051245A-53CF-48AB-909C-8C442894291C}" srcOrd="0" destOrd="0" presId="urn:microsoft.com/office/officeart/2018/2/layout/IconVerticalSolidList"/>
    <dgm:cxn modelId="{11CFF4CD-F068-4CBA-851F-65A4700F0CCD}" type="presParOf" srcId="{72F94973-0702-4FF6-9ADB-49AEADA056DE}" destId="{6D2AA143-C186-41EF-8A96-CE4B42AAC2D2}" srcOrd="1" destOrd="0" presId="urn:microsoft.com/office/officeart/2018/2/layout/IconVerticalSolidList"/>
    <dgm:cxn modelId="{A04020FD-DF1D-4411-8314-17B13E936C98}" type="presParOf" srcId="{72F94973-0702-4FF6-9ADB-49AEADA056DE}" destId="{81952032-439B-428C-8FB7-297343911F03}" srcOrd="2" destOrd="0" presId="urn:microsoft.com/office/officeart/2018/2/layout/IconVerticalSolidList"/>
    <dgm:cxn modelId="{B3747F07-541F-4B1F-82E0-AEF57A026008}" type="presParOf" srcId="{72F94973-0702-4FF6-9ADB-49AEADA056DE}" destId="{F704D6B1-DE50-44D5-A85E-994A7FA1CE65}" srcOrd="3" destOrd="0" presId="urn:microsoft.com/office/officeart/2018/2/layout/IconVerticalSolidList"/>
    <dgm:cxn modelId="{15F6800D-4CD0-42E5-A682-6F32B106BC1E}" type="presParOf" srcId="{72F94973-0702-4FF6-9ADB-49AEADA056DE}" destId="{285160D4-986D-44BA-8AA0-6A91D8989473}" srcOrd="4" destOrd="0" presId="urn:microsoft.com/office/officeart/2018/2/layout/IconVerticalSolidList"/>
    <dgm:cxn modelId="{99342F64-CCFB-478E-B53A-495D1702A2F0}" type="presParOf" srcId="{A187DF5C-9153-4737-9E0D-4B103723ADE4}" destId="{AE9D45BB-3F6D-4F34-8307-C4520D5FA42E}" srcOrd="1" destOrd="0" presId="urn:microsoft.com/office/officeart/2018/2/layout/IconVerticalSolidList"/>
    <dgm:cxn modelId="{9F5DC309-D80C-4030-B994-F30D6A1FBE47}" type="presParOf" srcId="{A187DF5C-9153-4737-9E0D-4B103723ADE4}" destId="{690F7FFC-F794-4FF3-9E26-9E2D9EE30362}" srcOrd="2" destOrd="0" presId="urn:microsoft.com/office/officeart/2018/2/layout/IconVerticalSolidList"/>
    <dgm:cxn modelId="{4A24EC9A-3E88-483C-B345-A0472110C9BB}" type="presParOf" srcId="{690F7FFC-F794-4FF3-9E26-9E2D9EE30362}" destId="{12A2A8C0-59E7-4BE9-8D90-0497FB64AE03}" srcOrd="0" destOrd="0" presId="urn:microsoft.com/office/officeart/2018/2/layout/IconVerticalSolidList"/>
    <dgm:cxn modelId="{BC43CAF7-92F2-4CFC-B2B2-2CDAAC82B56C}" type="presParOf" srcId="{690F7FFC-F794-4FF3-9E26-9E2D9EE30362}" destId="{CEE0072E-79FE-4970-B223-53090F8E9D09}" srcOrd="1" destOrd="0" presId="urn:microsoft.com/office/officeart/2018/2/layout/IconVerticalSolidList"/>
    <dgm:cxn modelId="{125D1A09-EE4E-425F-902B-DE4556775437}" type="presParOf" srcId="{690F7FFC-F794-4FF3-9E26-9E2D9EE30362}" destId="{989C27FB-7034-4415-9544-39C04B8A1D85}" srcOrd="2" destOrd="0" presId="urn:microsoft.com/office/officeart/2018/2/layout/IconVerticalSolidList"/>
    <dgm:cxn modelId="{20B56AE2-3A9C-4826-9DDC-BC7D52A6893E}" type="presParOf" srcId="{690F7FFC-F794-4FF3-9E26-9E2D9EE30362}" destId="{016B5B6A-9D5E-44F0-9D3A-0E53B4476E27}" srcOrd="3" destOrd="0" presId="urn:microsoft.com/office/officeart/2018/2/layout/IconVerticalSolidList"/>
    <dgm:cxn modelId="{353E30D1-A954-42C6-98B1-F1B29D0532AC}" type="presParOf" srcId="{690F7FFC-F794-4FF3-9E26-9E2D9EE30362}" destId="{2BD796BB-2C20-43DC-B0D2-5752855A3289}"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2DD638-DDE4-4DA2-93B5-89B293E9CB6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50F008D-1F57-48A6-B581-C262D21E1A76}">
      <dgm:prSet/>
      <dgm:spPr/>
      <dgm:t>
        <a:bodyPr/>
        <a:lstStyle/>
        <a:p>
          <a:r>
            <a:rPr lang="en-US"/>
            <a:t>Invisible disabilities </a:t>
          </a:r>
        </a:p>
      </dgm:t>
    </dgm:pt>
    <dgm:pt modelId="{0E6F60B0-BE01-48AE-9F9B-C1A2E4DD5BB0}" type="parTrans" cxnId="{D4872DD9-58A7-4B2D-BBB4-59500ED49BB0}">
      <dgm:prSet/>
      <dgm:spPr/>
      <dgm:t>
        <a:bodyPr/>
        <a:lstStyle/>
        <a:p>
          <a:endParaRPr lang="en-US"/>
        </a:p>
      </dgm:t>
    </dgm:pt>
    <dgm:pt modelId="{AE6845B0-A40F-48F3-9C68-8ED0010F5762}" type="sibTrans" cxnId="{D4872DD9-58A7-4B2D-BBB4-59500ED49BB0}">
      <dgm:prSet/>
      <dgm:spPr/>
      <dgm:t>
        <a:bodyPr/>
        <a:lstStyle/>
        <a:p>
          <a:endParaRPr lang="en-US"/>
        </a:p>
      </dgm:t>
    </dgm:pt>
    <dgm:pt modelId="{430A56BA-B682-4578-8976-ABB360911F80}">
      <dgm:prSet/>
      <dgm:spPr/>
      <dgm:t>
        <a:bodyPr/>
        <a:lstStyle/>
        <a:p>
          <a:r>
            <a:rPr lang="en-US"/>
            <a:t>Provider bias </a:t>
          </a:r>
        </a:p>
      </dgm:t>
    </dgm:pt>
    <dgm:pt modelId="{DA1C193A-8858-4D80-B4CC-2414C0A12D1E}" type="parTrans" cxnId="{8003C3E9-792F-40C8-A8E5-6BF5A3B9E74F}">
      <dgm:prSet/>
      <dgm:spPr/>
      <dgm:t>
        <a:bodyPr/>
        <a:lstStyle/>
        <a:p>
          <a:endParaRPr lang="en-US"/>
        </a:p>
      </dgm:t>
    </dgm:pt>
    <dgm:pt modelId="{B7D985E4-D3D5-4669-8860-9F85FCBC6D74}" type="sibTrans" cxnId="{8003C3E9-792F-40C8-A8E5-6BF5A3B9E74F}">
      <dgm:prSet/>
      <dgm:spPr/>
      <dgm:t>
        <a:bodyPr/>
        <a:lstStyle/>
        <a:p>
          <a:endParaRPr lang="en-US"/>
        </a:p>
      </dgm:t>
    </dgm:pt>
    <dgm:pt modelId="{804F92FB-5B19-4790-9FF4-8F42DD5EC30B}">
      <dgm:prSet/>
      <dgm:spPr/>
      <dgm:t>
        <a:bodyPr/>
        <a:lstStyle/>
        <a:p>
          <a:r>
            <a:rPr lang="en-US"/>
            <a:t>Provider lack of education </a:t>
          </a:r>
        </a:p>
      </dgm:t>
    </dgm:pt>
    <dgm:pt modelId="{CF66B3A2-A384-47B4-A2AF-C77A93B4C76E}" type="parTrans" cxnId="{04C95FE4-8A01-4BFF-8824-BB5082621C56}">
      <dgm:prSet/>
      <dgm:spPr/>
      <dgm:t>
        <a:bodyPr/>
        <a:lstStyle/>
        <a:p>
          <a:endParaRPr lang="en-US"/>
        </a:p>
      </dgm:t>
    </dgm:pt>
    <dgm:pt modelId="{E66CBCBD-3A03-43F6-8606-D33B807DDAB9}" type="sibTrans" cxnId="{04C95FE4-8A01-4BFF-8824-BB5082621C56}">
      <dgm:prSet/>
      <dgm:spPr/>
      <dgm:t>
        <a:bodyPr/>
        <a:lstStyle/>
        <a:p>
          <a:endParaRPr lang="en-US"/>
        </a:p>
      </dgm:t>
    </dgm:pt>
    <dgm:pt modelId="{B7F52FB9-848D-4C13-8452-88A036A74E91}">
      <dgm:prSet/>
      <dgm:spPr/>
      <dgm:t>
        <a:bodyPr/>
        <a:lstStyle/>
        <a:p>
          <a:r>
            <a:rPr lang="en-US"/>
            <a:t>Support staff education</a:t>
          </a:r>
        </a:p>
      </dgm:t>
    </dgm:pt>
    <dgm:pt modelId="{66AF84E9-767F-498E-909E-1D3E57079D9E}" type="parTrans" cxnId="{1BC72F49-BBED-4B48-9234-F576D8D87CC1}">
      <dgm:prSet/>
      <dgm:spPr/>
      <dgm:t>
        <a:bodyPr/>
        <a:lstStyle/>
        <a:p>
          <a:endParaRPr lang="en-US"/>
        </a:p>
      </dgm:t>
    </dgm:pt>
    <dgm:pt modelId="{C0F0D31E-8543-42F2-9576-1C6071D95581}" type="sibTrans" cxnId="{1BC72F49-BBED-4B48-9234-F576D8D87CC1}">
      <dgm:prSet/>
      <dgm:spPr/>
      <dgm:t>
        <a:bodyPr/>
        <a:lstStyle/>
        <a:p>
          <a:endParaRPr lang="en-US"/>
        </a:p>
      </dgm:t>
    </dgm:pt>
    <dgm:pt modelId="{396D75D8-D0E1-4B25-882A-15C4A02541B7}">
      <dgm:prSet/>
      <dgm:spPr/>
      <dgm:t>
        <a:bodyPr/>
        <a:lstStyle/>
        <a:p>
          <a:r>
            <a:rPr lang="en-US"/>
            <a:t>Workload for Social Worker</a:t>
          </a:r>
        </a:p>
      </dgm:t>
    </dgm:pt>
    <dgm:pt modelId="{4702351E-625A-4491-8596-76B68C987762}" type="parTrans" cxnId="{8EF5CB17-0AF5-4138-9403-078BF425175F}">
      <dgm:prSet/>
      <dgm:spPr/>
      <dgm:t>
        <a:bodyPr/>
        <a:lstStyle/>
        <a:p>
          <a:endParaRPr lang="en-US"/>
        </a:p>
      </dgm:t>
    </dgm:pt>
    <dgm:pt modelId="{84B792BA-0E56-4E96-80F2-D5B285E29989}" type="sibTrans" cxnId="{8EF5CB17-0AF5-4138-9403-078BF425175F}">
      <dgm:prSet/>
      <dgm:spPr/>
      <dgm:t>
        <a:bodyPr/>
        <a:lstStyle/>
        <a:p>
          <a:endParaRPr lang="en-US"/>
        </a:p>
      </dgm:t>
    </dgm:pt>
    <dgm:pt modelId="{4BD8DFBB-1CC1-49B1-AC6C-4A551A6E95F7}">
      <dgm:prSet/>
      <dgm:spPr/>
      <dgm:t>
        <a:bodyPr/>
        <a:lstStyle/>
        <a:p>
          <a:r>
            <a:rPr lang="en-US"/>
            <a:t>Patient attendance and completion of preparation worksheets, </a:t>
          </a:r>
          <a:r>
            <a:rPr lang="en-US" err="1"/>
            <a:t>etc</a:t>
          </a:r>
        </a:p>
      </dgm:t>
    </dgm:pt>
    <dgm:pt modelId="{C01D8AB4-9491-47A7-A310-C10745C2AF00}" type="parTrans" cxnId="{18443DD2-AC08-4119-8737-6D62FCCA3908}">
      <dgm:prSet/>
      <dgm:spPr/>
      <dgm:t>
        <a:bodyPr/>
        <a:lstStyle/>
        <a:p>
          <a:endParaRPr lang="en-US"/>
        </a:p>
      </dgm:t>
    </dgm:pt>
    <dgm:pt modelId="{C0C7EBB9-EE11-41B2-8190-8610E152AEE9}" type="sibTrans" cxnId="{18443DD2-AC08-4119-8737-6D62FCCA3908}">
      <dgm:prSet/>
      <dgm:spPr/>
      <dgm:t>
        <a:bodyPr/>
        <a:lstStyle/>
        <a:p>
          <a:endParaRPr lang="en-US"/>
        </a:p>
      </dgm:t>
    </dgm:pt>
    <dgm:pt modelId="{33E30149-3786-40C4-B261-265B48EF68D9}" type="pres">
      <dgm:prSet presAssocID="{7B2DD638-DDE4-4DA2-93B5-89B293E9CB62}" presName="root" presStyleCnt="0">
        <dgm:presLayoutVars>
          <dgm:dir/>
          <dgm:resizeHandles val="exact"/>
        </dgm:presLayoutVars>
      </dgm:prSet>
      <dgm:spPr/>
    </dgm:pt>
    <dgm:pt modelId="{5867BA7A-C3BE-4E5A-A508-E4A5CDAF88B4}" type="pres">
      <dgm:prSet presAssocID="{050F008D-1F57-48A6-B581-C262D21E1A76}" presName="compNode" presStyleCnt="0"/>
      <dgm:spPr/>
    </dgm:pt>
    <dgm:pt modelId="{E6FEF99B-9355-4545-91F7-7074E9C95234}" type="pres">
      <dgm:prSet presAssocID="{050F008D-1F57-48A6-B581-C262D21E1A76}" presName="bgRect" presStyleLbl="bgShp" presStyleIdx="0" presStyleCnt="6"/>
      <dgm:spPr/>
    </dgm:pt>
    <dgm:pt modelId="{AC5E8623-D2A1-4D9D-96E2-F23F4C71CD59}" type="pres">
      <dgm:prSet presAssocID="{050F008D-1F57-48A6-B581-C262D21E1A7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ind"/>
        </a:ext>
      </dgm:extLst>
    </dgm:pt>
    <dgm:pt modelId="{041E43F5-630E-4CAC-857F-58773A1DADF8}" type="pres">
      <dgm:prSet presAssocID="{050F008D-1F57-48A6-B581-C262D21E1A76}" presName="spaceRect" presStyleCnt="0"/>
      <dgm:spPr/>
    </dgm:pt>
    <dgm:pt modelId="{D507F694-E974-4A8D-B5D3-84D0E9A7D530}" type="pres">
      <dgm:prSet presAssocID="{050F008D-1F57-48A6-B581-C262D21E1A76}" presName="parTx" presStyleLbl="revTx" presStyleIdx="0" presStyleCnt="6">
        <dgm:presLayoutVars>
          <dgm:chMax val="0"/>
          <dgm:chPref val="0"/>
        </dgm:presLayoutVars>
      </dgm:prSet>
      <dgm:spPr/>
    </dgm:pt>
    <dgm:pt modelId="{B117CEAD-6CF3-48C5-84A7-4088F93F1AEC}" type="pres">
      <dgm:prSet presAssocID="{AE6845B0-A40F-48F3-9C68-8ED0010F5762}" presName="sibTrans" presStyleCnt="0"/>
      <dgm:spPr/>
    </dgm:pt>
    <dgm:pt modelId="{CF329319-944D-4317-AB99-B5870F7CB05A}" type="pres">
      <dgm:prSet presAssocID="{430A56BA-B682-4578-8976-ABB360911F80}" presName="compNode" presStyleCnt="0"/>
      <dgm:spPr/>
    </dgm:pt>
    <dgm:pt modelId="{94683D8F-E350-4453-B4AE-4D5951E6E5E2}" type="pres">
      <dgm:prSet presAssocID="{430A56BA-B682-4578-8976-ABB360911F80}" presName="bgRect" presStyleLbl="bgShp" presStyleIdx="1" presStyleCnt="6"/>
      <dgm:spPr/>
    </dgm:pt>
    <dgm:pt modelId="{47A0B84B-91B5-42E9-9185-151458A476FA}" type="pres">
      <dgm:prSet presAssocID="{430A56BA-B682-4578-8976-ABB360911F8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D5EEDAFD-3135-4A14-B0BB-5E93D29427F9}" type="pres">
      <dgm:prSet presAssocID="{430A56BA-B682-4578-8976-ABB360911F80}" presName="spaceRect" presStyleCnt="0"/>
      <dgm:spPr/>
    </dgm:pt>
    <dgm:pt modelId="{59E41210-59F5-4F88-BFF4-6264EC891033}" type="pres">
      <dgm:prSet presAssocID="{430A56BA-B682-4578-8976-ABB360911F80}" presName="parTx" presStyleLbl="revTx" presStyleIdx="1" presStyleCnt="6">
        <dgm:presLayoutVars>
          <dgm:chMax val="0"/>
          <dgm:chPref val="0"/>
        </dgm:presLayoutVars>
      </dgm:prSet>
      <dgm:spPr/>
    </dgm:pt>
    <dgm:pt modelId="{1EC7B7D9-71C5-43C4-8324-87BEADCE3985}" type="pres">
      <dgm:prSet presAssocID="{B7D985E4-D3D5-4669-8860-9F85FCBC6D74}" presName="sibTrans" presStyleCnt="0"/>
      <dgm:spPr/>
    </dgm:pt>
    <dgm:pt modelId="{B282B22B-0017-4D62-80EF-CD88750CA6D8}" type="pres">
      <dgm:prSet presAssocID="{804F92FB-5B19-4790-9FF4-8F42DD5EC30B}" presName="compNode" presStyleCnt="0"/>
      <dgm:spPr/>
    </dgm:pt>
    <dgm:pt modelId="{523F133D-0E7F-4495-A231-CC4E416C28E5}" type="pres">
      <dgm:prSet presAssocID="{804F92FB-5B19-4790-9FF4-8F42DD5EC30B}" presName="bgRect" presStyleLbl="bgShp" presStyleIdx="2" presStyleCnt="6"/>
      <dgm:spPr/>
    </dgm:pt>
    <dgm:pt modelId="{C5FC11B6-8599-447C-86C5-EF0508A8911A}" type="pres">
      <dgm:prSet presAssocID="{804F92FB-5B19-4790-9FF4-8F42DD5EC30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4AF25E21-A13F-487E-A7F6-6B17534640A2}" type="pres">
      <dgm:prSet presAssocID="{804F92FB-5B19-4790-9FF4-8F42DD5EC30B}" presName="spaceRect" presStyleCnt="0"/>
      <dgm:spPr/>
    </dgm:pt>
    <dgm:pt modelId="{76261147-237C-44BC-A4BC-BAF69C83212A}" type="pres">
      <dgm:prSet presAssocID="{804F92FB-5B19-4790-9FF4-8F42DD5EC30B}" presName="parTx" presStyleLbl="revTx" presStyleIdx="2" presStyleCnt="6">
        <dgm:presLayoutVars>
          <dgm:chMax val="0"/>
          <dgm:chPref val="0"/>
        </dgm:presLayoutVars>
      </dgm:prSet>
      <dgm:spPr/>
    </dgm:pt>
    <dgm:pt modelId="{F8A84993-0076-46A2-A742-5CF7070B51FC}" type="pres">
      <dgm:prSet presAssocID="{E66CBCBD-3A03-43F6-8606-D33B807DDAB9}" presName="sibTrans" presStyleCnt="0"/>
      <dgm:spPr/>
    </dgm:pt>
    <dgm:pt modelId="{2B53AA10-D7A3-4115-967E-A3D4FD14BBA5}" type="pres">
      <dgm:prSet presAssocID="{B7F52FB9-848D-4C13-8452-88A036A74E91}" presName="compNode" presStyleCnt="0"/>
      <dgm:spPr/>
    </dgm:pt>
    <dgm:pt modelId="{3B252CCA-063D-495F-ADAB-221429A4439E}" type="pres">
      <dgm:prSet presAssocID="{B7F52FB9-848D-4C13-8452-88A036A74E91}" presName="bgRect" presStyleLbl="bgShp" presStyleIdx="3" presStyleCnt="6"/>
      <dgm:spPr/>
    </dgm:pt>
    <dgm:pt modelId="{16619B51-D99C-4A95-BCAF-9BFD9C75B1F2}" type="pres">
      <dgm:prSet presAssocID="{B7F52FB9-848D-4C13-8452-88A036A74E9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0A7B1575-CF0D-4BD0-8F98-296CC002CCDA}" type="pres">
      <dgm:prSet presAssocID="{B7F52FB9-848D-4C13-8452-88A036A74E91}" presName="spaceRect" presStyleCnt="0"/>
      <dgm:spPr/>
    </dgm:pt>
    <dgm:pt modelId="{BAE823BC-771F-44E9-A68C-9131592F4FDD}" type="pres">
      <dgm:prSet presAssocID="{B7F52FB9-848D-4C13-8452-88A036A74E91}" presName="parTx" presStyleLbl="revTx" presStyleIdx="3" presStyleCnt="6">
        <dgm:presLayoutVars>
          <dgm:chMax val="0"/>
          <dgm:chPref val="0"/>
        </dgm:presLayoutVars>
      </dgm:prSet>
      <dgm:spPr/>
    </dgm:pt>
    <dgm:pt modelId="{90D4B715-E7E4-447B-A70B-20F9F7319E43}" type="pres">
      <dgm:prSet presAssocID="{C0F0D31E-8543-42F2-9576-1C6071D95581}" presName="sibTrans" presStyleCnt="0"/>
      <dgm:spPr/>
    </dgm:pt>
    <dgm:pt modelId="{17BF20E5-62CC-417A-9D9F-CA00602E3A3B}" type="pres">
      <dgm:prSet presAssocID="{396D75D8-D0E1-4B25-882A-15C4A02541B7}" presName="compNode" presStyleCnt="0"/>
      <dgm:spPr/>
    </dgm:pt>
    <dgm:pt modelId="{DDC26D1B-8F56-47F1-804D-6E301D3A59F3}" type="pres">
      <dgm:prSet presAssocID="{396D75D8-D0E1-4B25-882A-15C4A02541B7}" presName="bgRect" presStyleLbl="bgShp" presStyleIdx="4" presStyleCnt="6"/>
      <dgm:spPr/>
    </dgm:pt>
    <dgm:pt modelId="{A1598449-2321-4F2C-9A8E-7BD32A00D64B}" type="pres">
      <dgm:prSet presAssocID="{396D75D8-D0E1-4B25-882A-15C4A02541B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EEE26D5F-ABD6-461C-B1A9-3C4C926A696C}" type="pres">
      <dgm:prSet presAssocID="{396D75D8-D0E1-4B25-882A-15C4A02541B7}" presName="spaceRect" presStyleCnt="0"/>
      <dgm:spPr/>
    </dgm:pt>
    <dgm:pt modelId="{24C6657F-AC3E-4745-8900-DDC1EB5EEFAB}" type="pres">
      <dgm:prSet presAssocID="{396D75D8-D0E1-4B25-882A-15C4A02541B7}" presName="parTx" presStyleLbl="revTx" presStyleIdx="4" presStyleCnt="6">
        <dgm:presLayoutVars>
          <dgm:chMax val="0"/>
          <dgm:chPref val="0"/>
        </dgm:presLayoutVars>
      </dgm:prSet>
      <dgm:spPr/>
    </dgm:pt>
    <dgm:pt modelId="{FBA5F181-E6CA-4174-8886-CD1DA6E812B7}" type="pres">
      <dgm:prSet presAssocID="{84B792BA-0E56-4E96-80F2-D5B285E29989}" presName="sibTrans" presStyleCnt="0"/>
      <dgm:spPr/>
    </dgm:pt>
    <dgm:pt modelId="{E9232860-AF30-4A45-83E5-481649C7DBA4}" type="pres">
      <dgm:prSet presAssocID="{4BD8DFBB-1CC1-49B1-AC6C-4A551A6E95F7}" presName="compNode" presStyleCnt="0"/>
      <dgm:spPr/>
    </dgm:pt>
    <dgm:pt modelId="{984506D6-707B-4F24-BA15-8739327A0A54}" type="pres">
      <dgm:prSet presAssocID="{4BD8DFBB-1CC1-49B1-AC6C-4A551A6E95F7}" presName="bgRect" presStyleLbl="bgShp" presStyleIdx="5" presStyleCnt="6"/>
      <dgm:spPr/>
    </dgm:pt>
    <dgm:pt modelId="{9382B899-6D18-4195-B0A7-B3123AD38244}" type="pres">
      <dgm:prSet presAssocID="{4BD8DFBB-1CC1-49B1-AC6C-4A551A6E95F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14ACFDB5-97FD-4047-BA51-6B065DDFF75E}" type="pres">
      <dgm:prSet presAssocID="{4BD8DFBB-1CC1-49B1-AC6C-4A551A6E95F7}" presName="spaceRect" presStyleCnt="0"/>
      <dgm:spPr/>
    </dgm:pt>
    <dgm:pt modelId="{05E297DD-448F-44BA-A675-916D67B3C0F3}" type="pres">
      <dgm:prSet presAssocID="{4BD8DFBB-1CC1-49B1-AC6C-4A551A6E95F7}" presName="parTx" presStyleLbl="revTx" presStyleIdx="5" presStyleCnt="6">
        <dgm:presLayoutVars>
          <dgm:chMax val="0"/>
          <dgm:chPref val="0"/>
        </dgm:presLayoutVars>
      </dgm:prSet>
      <dgm:spPr/>
    </dgm:pt>
  </dgm:ptLst>
  <dgm:cxnLst>
    <dgm:cxn modelId="{8EF5CB17-0AF5-4138-9403-078BF425175F}" srcId="{7B2DD638-DDE4-4DA2-93B5-89B293E9CB62}" destId="{396D75D8-D0E1-4B25-882A-15C4A02541B7}" srcOrd="4" destOrd="0" parTransId="{4702351E-625A-4491-8596-76B68C987762}" sibTransId="{84B792BA-0E56-4E96-80F2-D5B285E29989}"/>
    <dgm:cxn modelId="{1BC72F49-BBED-4B48-9234-F576D8D87CC1}" srcId="{7B2DD638-DDE4-4DA2-93B5-89B293E9CB62}" destId="{B7F52FB9-848D-4C13-8452-88A036A74E91}" srcOrd="3" destOrd="0" parTransId="{66AF84E9-767F-498E-909E-1D3E57079D9E}" sibTransId="{C0F0D31E-8543-42F2-9576-1C6071D95581}"/>
    <dgm:cxn modelId="{565EA278-40C9-4825-AA9E-AADD8CDD11A5}" type="presOf" srcId="{4BD8DFBB-1CC1-49B1-AC6C-4A551A6E95F7}" destId="{05E297DD-448F-44BA-A675-916D67B3C0F3}" srcOrd="0" destOrd="0" presId="urn:microsoft.com/office/officeart/2018/2/layout/IconVerticalSolidList"/>
    <dgm:cxn modelId="{E617C759-4FE2-4568-BC1A-FDEDC84F4E8A}" type="presOf" srcId="{804F92FB-5B19-4790-9FF4-8F42DD5EC30B}" destId="{76261147-237C-44BC-A4BC-BAF69C83212A}" srcOrd="0" destOrd="0" presId="urn:microsoft.com/office/officeart/2018/2/layout/IconVerticalSolidList"/>
    <dgm:cxn modelId="{B8944A7F-C330-4540-8430-809538FB9740}" type="presOf" srcId="{396D75D8-D0E1-4B25-882A-15C4A02541B7}" destId="{24C6657F-AC3E-4745-8900-DDC1EB5EEFAB}" srcOrd="0" destOrd="0" presId="urn:microsoft.com/office/officeart/2018/2/layout/IconVerticalSolidList"/>
    <dgm:cxn modelId="{EB543A90-3795-48F0-A296-C52AB84F8066}" type="presOf" srcId="{7B2DD638-DDE4-4DA2-93B5-89B293E9CB62}" destId="{33E30149-3786-40C4-B261-265B48EF68D9}" srcOrd="0" destOrd="0" presId="urn:microsoft.com/office/officeart/2018/2/layout/IconVerticalSolidList"/>
    <dgm:cxn modelId="{ADCB899C-49BC-441C-9ACC-692ACAB64406}" type="presOf" srcId="{B7F52FB9-848D-4C13-8452-88A036A74E91}" destId="{BAE823BC-771F-44E9-A68C-9131592F4FDD}" srcOrd="0" destOrd="0" presId="urn:microsoft.com/office/officeart/2018/2/layout/IconVerticalSolidList"/>
    <dgm:cxn modelId="{D5C261AA-3E94-49E0-90EC-50381F20E848}" type="presOf" srcId="{050F008D-1F57-48A6-B581-C262D21E1A76}" destId="{D507F694-E974-4A8D-B5D3-84D0E9A7D530}" srcOrd="0" destOrd="0" presId="urn:microsoft.com/office/officeart/2018/2/layout/IconVerticalSolidList"/>
    <dgm:cxn modelId="{18443DD2-AC08-4119-8737-6D62FCCA3908}" srcId="{7B2DD638-DDE4-4DA2-93B5-89B293E9CB62}" destId="{4BD8DFBB-1CC1-49B1-AC6C-4A551A6E95F7}" srcOrd="5" destOrd="0" parTransId="{C01D8AB4-9491-47A7-A310-C10745C2AF00}" sibTransId="{C0C7EBB9-EE11-41B2-8190-8610E152AEE9}"/>
    <dgm:cxn modelId="{D4872DD9-58A7-4B2D-BBB4-59500ED49BB0}" srcId="{7B2DD638-DDE4-4DA2-93B5-89B293E9CB62}" destId="{050F008D-1F57-48A6-B581-C262D21E1A76}" srcOrd="0" destOrd="0" parTransId="{0E6F60B0-BE01-48AE-9F9B-C1A2E4DD5BB0}" sibTransId="{AE6845B0-A40F-48F3-9C68-8ED0010F5762}"/>
    <dgm:cxn modelId="{1E28E3E1-0167-467A-8566-245794CFB57F}" type="presOf" srcId="{430A56BA-B682-4578-8976-ABB360911F80}" destId="{59E41210-59F5-4F88-BFF4-6264EC891033}" srcOrd="0" destOrd="0" presId="urn:microsoft.com/office/officeart/2018/2/layout/IconVerticalSolidList"/>
    <dgm:cxn modelId="{04C95FE4-8A01-4BFF-8824-BB5082621C56}" srcId="{7B2DD638-DDE4-4DA2-93B5-89B293E9CB62}" destId="{804F92FB-5B19-4790-9FF4-8F42DD5EC30B}" srcOrd="2" destOrd="0" parTransId="{CF66B3A2-A384-47B4-A2AF-C77A93B4C76E}" sibTransId="{E66CBCBD-3A03-43F6-8606-D33B807DDAB9}"/>
    <dgm:cxn modelId="{8003C3E9-792F-40C8-A8E5-6BF5A3B9E74F}" srcId="{7B2DD638-DDE4-4DA2-93B5-89B293E9CB62}" destId="{430A56BA-B682-4578-8976-ABB360911F80}" srcOrd="1" destOrd="0" parTransId="{DA1C193A-8858-4D80-B4CC-2414C0A12D1E}" sibTransId="{B7D985E4-D3D5-4669-8860-9F85FCBC6D74}"/>
    <dgm:cxn modelId="{87DF6151-0D4B-4218-808C-A7DE01861530}" type="presParOf" srcId="{33E30149-3786-40C4-B261-265B48EF68D9}" destId="{5867BA7A-C3BE-4E5A-A508-E4A5CDAF88B4}" srcOrd="0" destOrd="0" presId="urn:microsoft.com/office/officeart/2018/2/layout/IconVerticalSolidList"/>
    <dgm:cxn modelId="{05120023-D383-49F1-B370-8AAD22C8ED3E}" type="presParOf" srcId="{5867BA7A-C3BE-4E5A-A508-E4A5CDAF88B4}" destId="{E6FEF99B-9355-4545-91F7-7074E9C95234}" srcOrd="0" destOrd="0" presId="urn:microsoft.com/office/officeart/2018/2/layout/IconVerticalSolidList"/>
    <dgm:cxn modelId="{5209A281-130A-4B49-8747-7627BA21DB99}" type="presParOf" srcId="{5867BA7A-C3BE-4E5A-A508-E4A5CDAF88B4}" destId="{AC5E8623-D2A1-4D9D-96E2-F23F4C71CD59}" srcOrd="1" destOrd="0" presId="urn:microsoft.com/office/officeart/2018/2/layout/IconVerticalSolidList"/>
    <dgm:cxn modelId="{1E08C5F3-BE38-4600-9711-59E4DA7E98DE}" type="presParOf" srcId="{5867BA7A-C3BE-4E5A-A508-E4A5CDAF88B4}" destId="{041E43F5-630E-4CAC-857F-58773A1DADF8}" srcOrd="2" destOrd="0" presId="urn:microsoft.com/office/officeart/2018/2/layout/IconVerticalSolidList"/>
    <dgm:cxn modelId="{215D6D73-07E6-41D2-80EB-5EC8225EA3AC}" type="presParOf" srcId="{5867BA7A-C3BE-4E5A-A508-E4A5CDAF88B4}" destId="{D507F694-E974-4A8D-B5D3-84D0E9A7D530}" srcOrd="3" destOrd="0" presId="urn:microsoft.com/office/officeart/2018/2/layout/IconVerticalSolidList"/>
    <dgm:cxn modelId="{D4773B1D-90CD-41EA-AC62-50FD0EA77B79}" type="presParOf" srcId="{33E30149-3786-40C4-B261-265B48EF68D9}" destId="{B117CEAD-6CF3-48C5-84A7-4088F93F1AEC}" srcOrd="1" destOrd="0" presId="urn:microsoft.com/office/officeart/2018/2/layout/IconVerticalSolidList"/>
    <dgm:cxn modelId="{8750E078-BCF0-4171-AC69-397CC0DF86AD}" type="presParOf" srcId="{33E30149-3786-40C4-B261-265B48EF68D9}" destId="{CF329319-944D-4317-AB99-B5870F7CB05A}" srcOrd="2" destOrd="0" presId="urn:microsoft.com/office/officeart/2018/2/layout/IconVerticalSolidList"/>
    <dgm:cxn modelId="{9D4630F6-6139-4A12-9A99-71CA56CF16A2}" type="presParOf" srcId="{CF329319-944D-4317-AB99-B5870F7CB05A}" destId="{94683D8F-E350-4453-B4AE-4D5951E6E5E2}" srcOrd="0" destOrd="0" presId="urn:microsoft.com/office/officeart/2018/2/layout/IconVerticalSolidList"/>
    <dgm:cxn modelId="{0550D812-5FF6-4DA9-976C-B6BEB571BDE0}" type="presParOf" srcId="{CF329319-944D-4317-AB99-B5870F7CB05A}" destId="{47A0B84B-91B5-42E9-9185-151458A476FA}" srcOrd="1" destOrd="0" presId="urn:microsoft.com/office/officeart/2018/2/layout/IconVerticalSolidList"/>
    <dgm:cxn modelId="{D5440807-63D5-4154-A76F-47B72AA0FB8F}" type="presParOf" srcId="{CF329319-944D-4317-AB99-B5870F7CB05A}" destId="{D5EEDAFD-3135-4A14-B0BB-5E93D29427F9}" srcOrd="2" destOrd="0" presId="urn:microsoft.com/office/officeart/2018/2/layout/IconVerticalSolidList"/>
    <dgm:cxn modelId="{468D084D-43FB-4358-B77F-73968C9E9788}" type="presParOf" srcId="{CF329319-944D-4317-AB99-B5870F7CB05A}" destId="{59E41210-59F5-4F88-BFF4-6264EC891033}" srcOrd="3" destOrd="0" presId="urn:microsoft.com/office/officeart/2018/2/layout/IconVerticalSolidList"/>
    <dgm:cxn modelId="{44FAE4E7-59EE-45E8-922F-60F39968DE93}" type="presParOf" srcId="{33E30149-3786-40C4-B261-265B48EF68D9}" destId="{1EC7B7D9-71C5-43C4-8324-87BEADCE3985}" srcOrd="3" destOrd="0" presId="urn:microsoft.com/office/officeart/2018/2/layout/IconVerticalSolidList"/>
    <dgm:cxn modelId="{0F6B6E43-2AD5-4A25-BE47-DFA580FBE945}" type="presParOf" srcId="{33E30149-3786-40C4-B261-265B48EF68D9}" destId="{B282B22B-0017-4D62-80EF-CD88750CA6D8}" srcOrd="4" destOrd="0" presId="urn:microsoft.com/office/officeart/2018/2/layout/IconVerticalSolidList"/>
    <dgm:cxn modelId="{0176B34D-824F-4DC0-BD62-9F58F2B8812F}" type="presParOf" srcId="{B282B22B-0017-4D62-80EF-CD88750CA6D8}" destId="{523F133D-0E7F-4495-A231-CC4E416C28E5}" srcOrd="0" destOrd="0" presId="urn:microsoft.com/office/officeart/2018/2/layout/IconVerticalSolidList"/>
    <dgm:cxn modelId="{6BE011AD-C732-4F4C-8143-A193E7BCE84F}" type="presParOf" srcId="{B282B22B-0017-4D62-80EF-CD88750CA6D8}" destId="{C5FC11B6-8599-447C-86C5-EF0508A8911A}" srcOrd="1" destOrd="0" presId="urn:microsoft.com/office/officeart/2018/2/layout/IconVerticalSolidList"/>
    <dgm:cxn modelId="{E2B839C8-9627-4527-BD71-34ED2A6A55F7}" type="presParOf" srcId="{B282B22B-0017-4D62-80EF-CD88750CA6D8}" destId="{4AF25E21-A13F-487E-A7F6-6B17534640A2}" srcOrd="2" destOrd="0" presId="urn:microsoft.com/office/officeart/2018/2/layout/IconVerticalSolidList"/>
    <dgm:cxn modelId="{63ABD32B-E3DC-472D-B538-7EC183409330}" type="presParOf" srcId="{B282B22B-0017-4D62-80EF-CD88750CA6D8}" destId="{76261147-237C-44BC-A4BC-BAF69C83212A}" srcOrd="3" destOrd="0" presId="urn:microsoft.com/office/officeart/2018/2/layout/IconVerticalSolidList"/>
    <dgm:cxn modelId="{99DC5ECC-6D42-4546-BF71-A9EE645FB2BF}" type="presParOf" srcId="{33E30149-3786-40C4-B261-265B48EF68D9}" destId="{F8A84993-0076-46A2-A742-5CF7070B51FC}" srcOrd="5" destOrd="0" presId="urn:microsoft.com/office/officeart/2018/2/layout/IconVerticalSolidList"/>
    <dgm:cxn modelId="{B4F4F990-6CB2-4D70-802E-0D3C786CA389}" type="presParOf" srcId="{33E30149-3786-40C4-B261-265B48EF68D9}" destId="{2B53AA10-D7A3-4115-967E-A3D4FD14BBA5}" srcOrd="6" destOrd="0" presId="urn:microsoft.com/office/officeart/2018/2/layout/IconVerticalSolidList"/>
    <dgm:cxn modelId="{402C9740-168C-49F7-8A1F-F18E4635145B}" type="presParOf" srcId="{2B53AA10-D7A3-4115-967E-A3D4FD14BBA5}" destId="{3B252CCA-063D-495F-ADAB-221429A4439E}" srcOrd="0" destOrd="0" presId="urn:microsoft.com/office/officeart/2018/2/layout/IconVerticalSolidList"/>
    <dgm:cxn modelId="{C0CDB950-BFFA-4735-969C-1D9EC229C1B2}" type="presParOf" srcId="{2B53AA10-D7A3-4115-967E-A3D4FD14BBA5}" destId="{16619B51-D99C-4A95-BCAF-9BFD9C75B1F2}" srcOrd="1" destOrd="0" presId="urn:microsoft.com/office/officeart/2018/2/layout/IconVerticalSolidList"/>
    <dgm:cxn modelId="{CEAF629D-9231-4227-B38A-BF761689C5EE}" type="presParOf" srcId="{2B53AA10-D7A3-4115-967E-A3D4FD14BBA5}" destId="{0A7B1575-CF0D-4BD0-8F98-296CC002CCDA}" srcOrd="2" destOrd="0" presId="urn:microsoft.com/office/officeart/2018/2/layout/IconVerticalSolidList"/>
    <dgm:cxn modelId="{9024FAA0-883D-4C33-985C-FA1B2C0C9145}" type="presParOf" srcId="{2B53AA10-D7A3-4115-967E-A3D4FD14BBA5}" destId="{BAE823BC-771F-44E9-A68C-9131592F4FDD}" srcOrd="3" destOrd="0" presId="urn:microsoft.com/office/officeart/2018/2/layout/IconVerticalSolidList"/>
    <dgm:cxn modelId="{72DD36CC-9ED7-45A1-B480-2DACA4B440C8}" type="presParOf" srcId="{33E30149-3786-40C4-B261-265B48EF68D9}" destId="{90D4B715-E7E4-447B-A70B-20F9F7319E43}" srcOrd="7" destOrd="0" presId="urn:microsoft.com/office/officeart/2018/2/layout/IconVerticalSolidList"/>
    <dgm:cxn modelId="{73561F6E-1194-4335-9231-1B95F818BF68}" type="presParOf" srcId="{33E30149-3786-40C4-B261-265B48EF68D9}" destId="{17BF20E5-62CC-417A-9D9F-CA00602E3A3B}" srcOrd="8" destOrd="0" presId="urn:microsoft.com/office/officeart/2018/2/layout/IconVerticalSolidList"/>
    <dgm:cxn modelId="{E4C8F350-C241-4876-81D2-5596908D0CE3}" type="presParOf" srcId="{17BF20E5-62CC-417A-9D9F-CA00602E3A3B}" destId="{DDC26D1B-8F56-47F1-804D-6E301D3A59F3}" srcOrd="0" destOrd="0" presId="urn:microsoft.com/office/officeart/2018/2/layout/IconVerticalSolidList"/>
    <dgm:cxn modelId="{8FCD84B2-F457-4698-AF4E-5A40838B141D}" type="presParOf" srcId="{17BF20E5-62CC-417A-9D9F-CA00602E3A3B}" destId="{A1598449-2321-4F2C-9A8E-7BD32A00D64B}" srcOrd="1" destOrd="0" presId="urn:microsoft.com/office/officeart/2018/2/layout/IconVerticalSolidList"/>
    <dgm:cxn modelId="{EB691812-50FF-4090-9E95-26081F46D755}" type="presParOf" srcId="{17BF20E5-62CC-417A-9D9F-CA00602E3A3B}" destId="{EEE26D5F-ABD6-461C-B1A9-3C4C926A696C}" srcOrd="2" destOrd="0" presId="urn:microsoft.com/office/officeart/2018/2/layout/IconVerticalSolidList"/>
    <dgm:cxn modelId="{602707AE-F480-4E98-8046-43CBDB6A904F}" type="presParOf" srcId="{17BF20E5-62CC-417A-9D9F-CA00602E3A3B}" destId="{24C6657F-AC3E-4745-8900-DDC1EB5EEFAB}" srcOrd="3" destOrd="0" presId="urn:microsoft.com/office/officeart/2018/2/layout/IconVerticalSolidList"/>
    <dgm:cxn modelId="{80540F6F-EA81-4DD5-BF91-2B9020910E6E}" type="presParOf" srcId="{33E30149-3786-40C4-B261-265B48EF68D9}" destId="{FBA5F181-E6CA-4174-8886-CD1DA6E812B7}" srcOrd="9" destOrd="0" presId="urn:microsoft.com/office/officeart/2018/2/layout/IconVerticalSolidList"/>
    <dgm:cxn modelId="{F12C69BB-B118-47C0-AD61-3D92A2081B36}" type="presParOf" srcId="{33E30149-3786-40C4-B261-265B48EF68D9}" destId="{E9232860-AF30-4A45-83E5-481649C7DBA4}" srcOrd="10" destOrd="0" presId="urn:microsoft.com/office/officeart/2018/2/layout/IconVerticalSolidList"/>
    <dgm:cxn modelId="{81DDE263-30C3-4D49-8977-4162864E7FB3}" type="presParOf" srcId="{E9232860-AF30-4A45-83E5-481649C7DBA4}" destId="{984506D6-707B-4F24-BA15-8739327A0A54}" srcOrd="0" destOrd="0" presId="urn:microsoft.com/office/officeart/2018/2/layout/IconVerticalSolidList"/>
    <dgm:cxn modelId="{E0F6FD42-FE85-49F1-BB23-9666343F5F07}" type="presParOf" srcId="{E9232860-AF30-4A45-83E5-481649C7DBA4}" destId="{9382B899-6D18-4195-B0A7-B3123AD38244}" srcOrd="1" destOrd="0" presId="urn:microsoft.com/office/officeart/2018/2/layout/IconVerticalSolidList"/>
    <dgm:cxn modelId="{E5571341-4E0C-47EE-B763-E918828AFBC0}" type="presParOf" srcId="{E9232860-AF30-4A45-83E5-481649C7DBA4}" destId="{14ACFDB5-97FD-4047-BA51-6B065DDFF75E}" srcOrd="2" destOrd="0" presId="urn:microsoft.com/office/officeart/2018/2/layout/IconVerticalSolidList"/>
    <dgm:cxn modelId="{015624C9-00BF-4568-A0CC-41EC878C11BF}" type="presParOf" srcId="{E9232860-AF30-4A45-83E5-481649C7DBA4}" destId="{05E297DD-448F-44BA-A675-916D67B3C0F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06A66-B639-4E32-B3A1-143137C7C52F}">
      <dsp:nvSpPr>
        <dsp:cNvPr id="0" name=""/>
        <dsp:cNvSpPr/>
      </dsp:nvSpPr>
      <dsp:spPr>
        <a:xfrm>
          <a:off x="0" y="215240"/>
          <a:ext cx="5693813" cy="444600"/>
        </a:xfrm>
        <a:prstGeom prst="roundRect">
          <a:avLst/>
        </a:prstGeom>
        <a:solidFill>
          <a:schemeClr val="accent6">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Population</a:t>
          </a:r>
        </a:p>
      </dsp:txBody>
      <dsp:txXfrm>
        <a:off x="21704" y="236944"/>
        <a:ext cx="5650405" cy="401192"/>
      </dsp:txXfrm>
    </dsp:sp>
    <dsp:sp modelId="{2831A228-73D1-41EC-B86C-34D3148CF1E2}">
      <dsp:nvSpPr>
        <dsp:cNvPr id="0" name=""/>
        <dsp:cNvSpPr/>
      </dsp:nvSpPr>
      <dsp:spPr>
        <a:xfrm>
          <a:off x="0" y="659840"/>
          <a:ext cx="5693813"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77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Nurse Practitioners and Physicians working at local Urgent Primary Care Centre.</a:t>
          </a:r>
        </a:p>
      </dsp:txBody>
      <dsp:txXfrm>
        <a:off x="0" y="659840"/>
        <a:ext cx="5693813" cy="452295"/>
      </dsp:txXfrm>
    </dsp:sp>
    <dsp:sp modelId="{702EACFE-A172-4F2C-8DDB-C1FB6780142E}">
      <dsp:nvSpPr>
        <dsp:cNvPr id="0" name=""/>
        <dsp:cNvSpPr/>
      </dsp:nvSpPr>
      <dsp:spPr>
        <a:xfrm>
          <a:off x="0" y="1112135"/>
          <a:ext cx="5693813" cy="444600"/>
        </a:xfrm>
        <a:prstGeom prst="roundRect">
          <a:avLst/>
        </a:prstGeom>
        <a:solidFill>
          <a:schemeClr val="accent6">
            <a:shade val="80000"/>
            <a:hueOff val="-30373"/>
            <a:satOff val="-2741"/>
            <a:lumOff val="69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Intervention</a:t>
          </a:r>
        </a:p>
      </dsp:txBody>
      <dsp:txXfrm>
        <a:off x="21704" y="1133839"/>
        <a:ext cx="5650405" cy="401192"/>
      </dsp:txXfrm>
    </dsp:sp>
    <dsp:sp modelId="{EF359978-5114-4179-8DA8-EBD2C1C095D8}">
      <dsp:nvSpPr>
        <dsp:cNvPr id="0" name=""/>
        <dsp:cNvSpPr/>
      </dsp:nvSpPr>
      <dsp:spPr>
        <a:xfrm>
          <a:off x="0" y="1556735"/>
          <a:ext cx="5693813"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77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latin typeface="Aptos Display" panose="020F0302020204030204"/>
            </a:rPr>
            <a:t>Increase NP/FP</a:t>
          </a:r>
          <a:r>
            <a:rPr lang="en-US" sz="1500" kern="1200" dirty="0"/>
            <a:t> </a:t>
          </a:r>
          <a:r>
            <a:rPr lang="en-US" sz="1500" kern="1200" dirty="0">
              <a:latin typeface="Aptos Display" panose="020F0302020204030204"/>
            </a:rPr>
            <a:t>availability to complete</a:t>
          </a:r>
          <a:r>
            <a:rPr lang="en-US" sz="1500" kern="1200" dirty="0"/>
            <a:t> Persons with Disabilities (PWD) forms in the primary care setting</a:t>
          </a:r>
          <a:r>
            <a:rPr lang="en-US" sz="1500" kern="1200" dirty="0">
              <a:latin typeface="Aptos Display" panose="020F0302020204030204"/>
            </a:rPr>
            <a:t>. </a:t>
          </a:r>
        </a:p>
      </dsp:txBody>
      <dsp:txXfrm>
        <a:off x="0" y="1556735"/>
        <a:ext cx="5693813" cy="471960"/>
      </dsp:txXfrm>
    </dsp:sp>
    <dsp:sp modelId="{1B887140-B61F-4DF7-AC2C-A4B9C29B315B}">
      <dsp:nvSpPr>
        <dsp:cNvPr id="0" name=""/>
        <dsp:cNvSpPr/>
      </dsp:nvSpPr>
      <dsp:spPr>
        <a:xfrm>
          <a:off x="0" y="2028695"/>
          <a:ext cx="5693813" cy="444600"/>
        </a:xfrm>
        <a:prstGeom prst="roundRect">
          <a:avLst/>
        </a:prstGeom>
        <a:solidFill>
          <a:schemeClr val="accent6">
            <a:shade val="80000"/>
            <a:hueOff val="-60746"/>
            <a:satOff val="-5481"/>
            <a:lumOff val="139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Comparison</a:t>
          </a:r>
        </a:p>
      </dsp:txBody>
      <dsp:txXfrm>
        <a:off x="21704" y="2050399"/>
        <a:ext cx="5650405" cy="401192"/>
      </dsp:txXfrm>
    </dsp:sp>
    <dsp:sp modelId="{F5C0A3A5-2ED6-4B45-807E-39DD384240C4}">
      <dsp:nvSpPr>
        <dsp:cNvPr id="0" name=""/>
        <dsp:cNvSpPr/>
      </dsp:nvSpPr>
      <dsp:spPr>
        <a:xfrm>
          <a:off x="0" y="2473295"/>
          <a:ext cx="5693813" cy="462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77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t>Very few NP/FPs complete the medical portion of PWD </a:t>
          </a:r>
          <a:r>
            <a:rPr lang="en-US" sz="1500" kern="1200" dirty="0">
              <a:latin typeface="Aptos Display" panose="020F0302020204030204"/>
            </a:rPr>
            <a:t>applications in the Kamloops community.</a:t>
          </a:r>
          <a:endParaRPr lang="en-US" sz="1500" kern="1200" dirty="0"/>
        </a:p>
      </dsp:txBody>
      <dsp:txXfrm>
        <a:off x="0" y="2473295"/>
        <a:ext cx="5693813" cy="462127"/>
      </dsp:txXfrm>
    </dsp:sp>
    <dsp:sp modelId="{0BC9C33B-D79A-48FE-AE18-96E02211F031}">
      <dsp:nvSpPr>
        <dsp:cNvPr id="0" name=""/>
        <dsp:cNvSpPr/>
      </dsp:nvSpPr>
      <dsp:spPr>
        <a:xfrm>
          <a:off x="0" y="2935422"/>
          <a:ext cx="5693813" cy="444600"/>
        </a:xfrm>
        <a:prstGeom prst="roundRect">
          <a:avLst/>
        </a:prstGeom>
        <a:solidFill>
          <a:schemeClr val="accent6">
            <a:shade val="80000"/>
            <a:hueOff val="-91119"/>
            <a:satOff val="-8222"/>
            <a:lumOff val="209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Outcome</a:t>
          </a:r>
        </a:p>
      </dsp:txBody>
      <dsp:txXfrm>
        <a:off x="21704" y="2957126"/>
        <a:ext cx="5650405" cy="401192"/>
      </dsp:txXfrm>
    </dsp:sp>
    <dsp:sp modelId="{95758C65-0BFE-4B15-B8E6-59FEC4C7B627}">
      <dsp:nvSpPr>
        <dsp:cNvPr id="0" name=""/>
        <dsp:cNvSpPr/>
      </dsp:nvSpPr>
      <dsp:spPr>
        <a:xfrm>
          <a:off x="0" y="3380022"/>
          <a:ext cx="5693813" cy="462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77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t>With resources and </a:t>
          </a:r>
          <a:r>
            <a:rPr lang="en-US" sz="1500" kern="1200" dirty="0">
              <a:latin typeface="Aptos Display" panose="020F0302020204030204"/>
            </a:rPr>
            <a:t>a </a:t>
          </a:r>
          <a:r>
            <a:rPr lang="en-US" sz="1500" kern="1200" dirty="0"/>
            <a:t>more structured process, NP/FPs will complete more PWDs in community practice settings.</a:t>
          </a:r>
        </a:p>
      </dsp:txBody>
      <dsp:txXfrm>
        <a:off x="0" y="3380022"/>
        <a:ext cx="5693813" cy="462127"/>
      </dsp:txXfrm>
    </dsp:sp>
    <dsp:sp modelId="{1E2EBCB1-975E-4237-AF9C-9F2DD9D56AD4}">
      <dsp:nvSpPr>
        <dsp:cNvPr id="0" name=""/>
        <dsp:cNvSpPr/>
      </dsp:nvSpPr>
      <dsp:spPr>
        <a:xfrm>
          <a:off x="0" y="3842150"/>
          <a:ext cx="5693813" cy="444600"/>
        </a:xfrm>
        <a:prstGeom prst="roundRect">
          <a:avLst/>
        </a:prstGeom>
        <a:solidFill>
          <a:schemeClr val="accent6">
            <a:shade val="80000"/>
            <a:hueOff val="-121492"/>
            <a:satOff val="-10963"/>
            <a:lumOff val="279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Timeframe</a:t>
          </a:r>
        </a:p>
      </dsp:txBody>
      <dsp:txXfrm>
        <a:off x="21704" y="3863854"/>
        <a:ext cx="5650405" cy="401192"/>
      </dsp:txXfrm>
    </dsp:sp>
    <dsp:sp modelId="{D9D1661D-F679-4A31-A007-D56C59F57FB2}">
      <dsp:nvSpPr>
        <dsp:cNvPr id="0" name=""/>
        <dsp:cNvSpPr/>
      </dsp:nvSpPr>
      <dsp:spPr>
        <a:xfrm>
          <a:off x="0" y="4286750"/>
          <a:ext cx="569381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77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latin typeface="Aptos Display" panose="020F0302020204030204"/>
            </a:rPr>
            <a:t>Six months to develop, implement, and evaluate.</a:t>
          </a:r>
          <a:endParaRPr lang="en-US" sz="1500" kern="1200" dirty="0"/>
        </a:p>
      </dsp:txBody>
      <dsp:txXfrm>
        <a:off x="0" y="4286750"/>
        <a:ext cx="5693813" cy="31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8BA25-A34D-46FD-AD52-540C05EC313F}">
      <dsp:nvSpPr>
        <dsp:cNvPr id="0" name=""/>
        <dsp:cNvSpPr/>
      </dsp:nvSpPr>
      <dsp:spPr>
        <a:xfrm>
          <a:off x="1355" y="0"/>
          <a:ext cx="3524200" cy="463151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Calibri"/>
              <a:ea typeface="Calibri"/>
              <a:cs typeface="Calibri"/>
            </a:rPr>
            <a:t> Eligibility</a:t>
          </a:r>
        </a:p>
      </dsp:txBody>
      <dsp:txXfrm>
        <a:off x="1355" y="0"/>
        <a:ext cx="3524200" cy="1389455"/>
      </dsp:txXfrm>
    </dsp:sp>
    <dsp:sp modelId="{7B5FE257-D092-4511-9003-ADE5CB93358C}">
      <dsp:nvSpPr>
        <dsp:cNvPr id="0" name=""/>
        <dsp:cNvSpPr/>
      </dsp:nvSpPr>
      <dsp:spPr>
        <a:xfrm>
          <a:off x="353775" y="1389568"/>
          <a:ext cx="2819360" cy="67471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a:lnSpc>
              <a:spcPct val="90000"/>
            </a:lnSpc>
            <a:spcBef>
              <a:spcPct val="0"/>
            </a:spcBef>
            <a:spcAft>
              <a:spcPct val="35000"/>
            </a:spcAft>
            <a:buNone/>
          </a:pPr>
          <a:r>
            <a:rPr lang="en-US" sz="1300" kern="1200" dirty="0">
              <a:latin typeface="Calibri"/>
              <a:ea typeface="Calibri"/>
              <a:cs typeface="Calibri"/>
            </a:rPr>
            <a:t>Over 18-years-old</a:t>
          </a:r>
        </a:p>
      </dsp:txBody>
      <dsp:txXfrm>
        <a:off x="373537" y="1409330"/>
        <a:ext cx="2779836" cy="635189"/>
      </dsp:txXfrm>
    </dsp:sp>
    <dsp:sp modelId="{387ED37D-0BC5-4AD5-B166-46F6A6078181}">
      <dsp:nvSpPr>
        <dsp:cNvPr id="0" name=""/>
        <dsp:cNvSpPr/>
      </dsp:nvSpPr>
      <dsp:spPr>
        <a:xfrm>
          <a:off x="353775" y="2168084"/>
          <a:ext cx="2819360" cy="67471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rtl="0">
            <a:lnSpc>
              <a:spcPct val="90000"/>
            </a:lnSpc>
            <a:spcBef>
              <a:spcPct val="0"/>
            </a:spcBef>
            <a:spcAft>
              <a:spcPct val="35000"/>
            </a:spcAft>
            <a:buNone/>
          </a:pPr>
          <a:r>
            <a:rPr lang="en-US" sz="1300" kern="1200" dirty="0">
              <a:latin typeface="Calibri"/>
              <a:ea typeface="Calibri"/>
              <a:cs typeface="Calibri"/>
            </a:rPr>
            <a:t>Significant restrictions for Activities of Daily Living (ADLs)</a:t>
          </a:r>
        </a:p>
      </dsp:txBody>
      <dsp:txXfrm>
        <a:off x="373537" y="2187846"/>
        <a:ext cx="2779836" cy="635189"/>
      </dsp:txXfrm>
    </dsp:sp>
    <dsp:sp modelId="{0C4FB216-03DB-4D55-BDFB-8B56642A201B}">
      <dsp:nvSpPr>
        <dsp:cNvPr id="0" name=""/>
        <dsp:cNvSpPr/>
      </dsp:nvSpPr>
      <dsp:spPr>
        <a:xfrm>
          <a:off x="353775" y="2946599"/>
          <a:ext cx="2819360" cy="67471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rtl="0">
            <a:lnSpc>
              <a:spcPct val="90000"/>
            </a:lnSpc>
            <a:spcBef>
              <a:spcPct val="0"/>
            </a:spcBef>
            <a:spcAft>
              <a:spcPct val="35000"/>
            </a:spcAft>
            <a:buNone/>
          </a:pPr>
          <a:r>
            <a:rPr lang="en-US" sz="1300" kern="1200" dirty="0">
              <a:latin typeface="Calibri"/>
              <a:ea typeface="Calibri"/>
              <a:cs typeface="Calibri"/>
            </a:rPr>
            <a:t>Require significant assistance with ADLs from another person, device, or animal.</a:t>
          </a:r>
        </a:p>
      </dsp:txBody>
      <dsp:txXfrm>
        <a:off x="373537" y="2966361"/>
        <a:ext cx="2779836" cy="635189"/>
      </dsp:txXfrm>
    </dsp:sp>
    <dsp:sp modelId="{A9CE127C-347E-4594-BAC8-B82A677ADC9C}">
      <dsp:nvSpPr>
        <dsp:cNvPr id="0" name=""/>
        <dsp:cNvSpPr/>
      </dsp:nvSpPr>
      <dsp:spPr>
        <a:xfrm>
          <a:off x="353775" y="3725115"/>
          <a:ext cx="2819360" cy="67471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rtl="0">
            <a:lnSpc>
              <a:spcPct val="90000"/>
            </a:lnSpc>
            <a:spcBef>
              <a:spcPct val="0"/>
            </a:spcBef>
            <a:spcAft>
              <a:spcPct val="35000"/>
            </a:spcAft>
            <a:buNone/>
          </a:pPr>
          <a:r>
            <a:rPr lang="en-US" sz="1300" kern="1200" dirty="0">
              <a:latin typeface="Calibri"/>
              <a:ea typeface="Calibri"/>
              <a:cs typeface="Calibri"/>
            </a:rPr>
            <a:t>Income criteria must be met</a:t>
          </a:r>
        </a:p>
      </dsp:txBody>
      <dsp:txXfrm>
        <a:off x="373537" y="3744877"/>
        <a:ext cx="2779836" cy="635189"/>
      </dsp:txXfrm>
    </dsp:sp>
    <dsp:sp modelId="{43802E80-E167-40E8-9AA5-5D69326CDEE1}">
      <dsp:nvSpPr>
        <dsp:cNvPr id="0" name=""/>
        <dsp:cNvSpPr/>
      </dsp:nvSpPr>
      <dsp:spPr>
        <a:xfrm>
          <a:off x="3789870" y="0"/>
          <a:ext cx="3524200" cy="463151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alibri"/>
              <a:ea typeface="Calibri"/>
              <a:cs typeface="Calibri"/>
            </a:rPr>
            <a:t>Application Process</a:t>
          </a:r>
        </a:p>
      </dsp:txBody>
      <dsp:txXfrm>
        <a:off x="3789870" y="0"/>
        <a:ext cx="3524200" cy="1389455"/>
      </dsp:txXfrm>
    </dsp:sp>
    <dsp:sp modelId="{DBDA14D1-1314-4146-BCCF-D2D2425DA202}">
      <dsp:nvSpPr>
        <dsp:cNvPr id="0" name=""/>
        <dsp:cNvSpPr/>
      </dsp:nvSpPr>
      <dsp:spPr>
        <a:xfrm>
          <a:off x="4142290" y="1389851"/>
          <a:ext cx="2819360" cy="909907"/>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a:ea typeface="Calibri"/>
              <a:cs typeface="Calibri"/>
            </a:rPr>
            <a:t>Section 1: Applicant self-report of disabilities</a:t>
          </a:r>
        </a:p>
      </dsp:txBody>
      <dsp:txXfrm>
        <a:off x="4168940" y="1416501"/>
        <a:ext cx="2766060" cy="856607"/>
      </dsp:txXfrm>
    </dsp:sp>
    <dsp:sp modelId="{93365460-3E53-49C4-A2E7-CCD4765535B0}">
      <dsp:nvSpPr>
        <dsp:cNvPr id="0" name=""/>
        <dsp:cNvSpPr/>
      </dsp:nvSpPr>
      <dsp:spPr>
        <a:xfrm>
          <a:off x="4142290" y="2439744"/>
          <a:ext cx="2819360" cy="909907"/>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a:ea typeface="Calibri"/>
              <a:cs typeface="Calibri"/>
            </a:rPr>
            <a:t>Section 2: Medical Confirmation (MD/NP)</a:t>
          </a:r>
        </a:p>
      </dsp:txBody>
      <dsp:txXfrm>
        <a:off x="4168940" y="2466394"/>
        <a:ext cx="2766060" cy="856607"/>
      </dsp:txXfrm>
    </dsp:sp>
    <dsp:sp modelId="{31A55AEE-C78D-4303-8CB2-6C8940B0CBE3}">
      <dsp:nvSpPr>
        <dsp:cNvPr id="0" name=""/>
        <dsp:cNvSpPr/>
      </dsp:nvSpPr>
      <dsp:spPr>
        <a:xfrm>
          <a:off x="4142290" y="3489638"/>
          <a:ext cx="2819360" cy="909907"/>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a:ea typeface="Calibri"/>
              <a:cs typeface="Calibri"/>
            </a:rPr>
            <a:t>Section 3: Daily Living Impacts       (MD/NP, Psychologist, SW, RN/RPN, PT, OT, or Chiropractor)</a:t>
          </a:r>
        </a:p>
      </dsp:txBody>
      <dsp:txXfrm>
        <a:off x="4168940" y="3516288"/>
        <a:ext cx="2766060" cy="856607"/>
      </dsp:txXfrm>
    </dsp:sp>
    <dsp:sp modelId="{7C3401B6-2546-42C8-BA67-7AAAA2D31AB4}">
      <dsp:nvSpPr>
        <dsp:cNvPr id="0" name=""/>
        <dsp:cNvSpPr/>
      </dsp:nvSpPr>
      <dsp:spPr>
        <a:xfrm>
          <a:off x="7578386" y="0"/>
          <a:ext cx="3524200" cy="463151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a:ea typeface="Calibri"/>
              <a:cs typeface="Calibri"/>
            </a:rPr>
            <a:t>Benefits/Assistance Highlights</a:t>
          </a:r>
        </a:p>
      </dsp:txBody>
      <dsp:txXfrm>
        <a:off x="7578386" y="0"/>
        <a:ext cx="3524200" cy="1389455"/>
      </dsp:txXfrm>
    </dsp:sp>
    <dsp:sp modelId="{C3E50534-0340-4A19-9E03-5E97EB4DC7A8}">
      <dsp:nvSpPr>
        <dsp:cNvPr id="0" name=""/>
        <dsp:cNvSpPr/>
      </dsp:nvSpPr>
      <dsp:spPr>
        <a:xfrm>
          <a:off x="7930806" y="1389681"/>
          <a:ext cx="2819360" cy="444664"/>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a:ea typeface="Calibri"/>
              <a:cs typeface="Calibri"/>
            </a:rPr>
            <a:t>Monthly stipend</a:t>
          </a:r>
        </a:p>
      </dsp:txBody>
      <dsp:txXfrm>
        <a:off x="7943830" y="1402705"/>
        <a:ext cx="2793312" cy="418616"/>
      </dsp:txXfrm>
    </dsp:sp>
    <dsp:sp modelId="{E17F214B-954E-420C-93C0-A01546DBFA32}">
      <dsp:nvSpPr>
        <dsp:cNvPr id="0" name=""/>
        <dsp:cNvSpPr/>
      </dsp:nvSpPr>
      <dsp:spPr>
        <a:xfrm>
          <a:off x="7930806" y="1902755"/>
          <a:ext cx="2819360" cy="444664"/>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a:ea typeface="Calibri"/>
              <a:cs typeface="Calibri"/>
            </a:rPr>
            <a:t>Dental, vision, equipment, devices, podiatry, &amp; paramedical coverage</a:t>
          </a:r>
          <a:endParaRPr lang="en-US" sz="1300" kern="1200" dirty="0"/>
        </a:p>
      </dsp:txBody>
      <dsp:txXfrm>
        <a:off x="7943830" y="1915779"/>
        <a:ext cx="2793312" cy="418616"/>
      </dsp:txXfrm>
    </dsp:sp>
    <dsp:sp modelId="{769639F5-B860-43B5-B07E-E7FE97CB9986}">
      <dsp:nvSpPr>
        <dsp:cNvPr id="0" name=""/>
        <dsp:cNvSpPr/>
      </dsp:nvSpPr>
      <dsp:spPr>
        <a:xfrm>
          <a:off x="7930806" y="2415829"/>
          <a:ext cx="2819360" cy="444664"/>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a:ea typeface="Calibri"/>
              <a:cs typeface="Calibri"/>
            </a:rPr>
            <a:t>Transportation funding</a:t>
          </a:r>
          <a:endParaRPr lang="en-US" sz="1300" kern="1200" dirty="0"/>
        </a:p>
      </dsp:txBody>
      <dsp:txXfrm>
        <a:off x="7943830" y="2428853"/>
        <a:ext cx="2793312" cy="418616"/>
      </dsp:txXfrm>
    </dsp:sp>
    <dsp:sp modelId="{3C0DA705-3A37-41F7-9D23-E5CF77100E41}">
      <dsp:nvSpPr>
        <dsp:cNvPr id="0" name=""/>
        <dsp:cNvSpPr/>
      </dsp:nvSpPr>
      <dsp:spPr>
        <a:xfrm>
          <a:off x="7930806" y="2928903"/>
          <a:ext cx="2819360" cy="444664"/>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a:ea typeface="Calibri"/>
              <a:cs typeface="Calibri"/>
            </a:rPr>
            <a:t>Employment &amp; Education supports</a:t>
          </a:r>
        </a:p>
      </dsp:txBody>
      <dsp:txXfrm>
        <a:off x="7943830" y="2941927"/>
        <a:ext cx="2793312" cy="418616"/>
      </dsp:txXfrm>
    </dsp:sp>
    <dsp:sp modelId="{8272B1F7-1FDB-4B18-B86B-578FB2D7137D}">
      <dsp:nvSpPr>
        <dsp:cNvPr id="0" name=""/>
        <dsp:cNvSpPr/>
      </dsp:nvSpPr>
      <dsp:spPr>
        <a:xfrm>
          <a:off x="7930806" y="3441977"/>
          <a:ext cx="2819360" cy="444664"/>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a:ea typeface="Calibri"/>
              <a:cs typeface="Calibri"/>
            </a:rPr>
            <a:t>Crisis supplements</a:t>
          </a:r>
        </a:p>
      </dsp:txBody>
      <dsp:txXfrm>
        <a:off x="7943830" y="3455001"/>
        <a:ext cx="2793312" cy="418616"/>
      </dsp:txXfrm>
    </dsp:sp>
    <dsp:sp modelId="{C19809B0-43B9-4008-8716-0F4EC845E245}">
      <dsp:nvSpPr>
        <dsp:cNvPr id="0" name=""/>
        <dsp:cNvSpPr/>
      </dsp:nvSpPr>
      <dsp:spPr>
        <a:xfrm>
          <a:off x="7930806" y="3955051"/>
          <a:ext cx="2819360" cy="444664"/>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a:ea typeface="Calibri"/>
              <a:cs typeface="Calibri"/>
            </a:rPr>
            <a:t>Discounts with select government services</a:t>
          </a:r>
        </a:p>
      </dsp:txBody>
      <dsp:txXfrm>
        <a:off x="7943830" y="3968075"/>
        <a:ext cx="2793312" cy="418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6A06B-7AF1-4B72-97D1-3D1C1E8A96F4}">
      <dsp:nvSpPr>
        <dsp:cNvPr id="0" name=""/>
        <dsp:cNvSpPr/>
      </dsp:nvSpPr>
      <dsp:spPr>
        <a:xfrm>
          <a:off x="0" y="528"/>
          <a:ext cx="51382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946E3-3BBF-4ED2-8909-4F72E895BB57}">
      <dsp:nvSpPr>
        <dsp:cNvPr id="0" name=""/>
        <dsp:cNvSpPr/>
      </dsp:nvSpPr>
      <dsp:spPr>
        <a:xfrm>
          <a:off x="0" y="528"/>
          <a:ext cx="5138249" cy="618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Transformational leadership is an evidence-based approach that boosts employee engagement and innovation (Deng et al., 2022). </a:t>
          </a:r>
        </a:p>
      </dsp:txBody>
      <dsp:txXfrm>
        <a:off x="0" y="528"/>
        <a:ext cx="5138249" cy="618328"/>
      </dsp:txXfrm>
    </dsp:sp>
    <dsp:sp modelId="{5D6AF0AF-2028-4193-89BE-479E60AE27D7}">
      <dsp:nvSpPr>
        <dsp:cNvPr id="0" name=""/>
        <dsp:cNvSpPr/>
      </dsp:nvSpPr>
      <dsp:spPr>
        <a:xfrm>
          <a:off x="0" y="618857"/>
          <a:ext cx="51382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9910A-7975-4A75-8E59-874A08285352}">
      <dsp:nvSpPr>
        <dsp:cNvPr id="0" name=""/>
        <dsp:cNvSpPr/>
      </dsp:nvSpPr>
      <dsp:spPr>
        <a:xfrm>
          <a:off x="0" y="618857"/>
          <a:ext cx="5138249" cy="618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Leaders use authenticity, communication, and emotional intelligence to inspire teams. </a:t>
          </a:r>
        </a:p>
      </dsp:txBody>
      <dsp:txXfrm>
        <a:off x="0" y="618857"/>
        <a:ext cx="5138249" cy="618328"/>
      </dsp:txXfrm>
    </dsp:sp>
    <dsp:sp modelId="{2319ECA8-902F-4F5B-B81E-82D54436457F}">
      <dsp:nvSpPr>
        <dsp:cNvPr id="0" name=""/>
        <dsp:cNvSpPr/>
      </dsp:nvSpPr>
      <dsp:spPr>
        <a:xfrm>
          <a:off x="0" y="1237185"/>
          <a:ext cx="51382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9B7CC-3252-4029-825C-E7F966231751}">
      <dsp:nvSpPr>
        <dsp:cNvPr id="0" name=""/>
        <dsp:cNvSpPr/>
      </dsp:nvSpPr>
      <dsp:spPr>
        <a:xfrm>
          <a:off x="0" y="1237185"/>
          <a:ext cx="5138249" cy="618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This style improves organizational performance by aligning individual motivation with shared goals and vision.</a:t>
          </a:r>
        </a:p>
      </dsp:txBody>
      <dsp:txXfrm>
        <a:off x="0" y="1237185"/>
        <a:ext cx="5138249" cy="618328"/>
      </dsp:txXfrm>
    </dsp:sp>
    <dsp:sp modelId="{2E4D34D4-C8B9-4B86-8653-94EDE1773C86}">
      <dsp:nvSpPr>
        <dsp:cNvPr id="0" name=""/>
        <dsp:cNvSpPr/>
      </dsp:nvSpPr>
      <dsp:spPr>
        <a:xfrm>
          <a:off x="0" y="1855514"/>
          <a:ext cx="51382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87CC9-7246-462B-BE71-07E8F2889194}">
      <dsp:nvSpPr>
        <dsp:cNvPr id="0" name=""/>
        <dsp:cNvSpPr/>
      </dsp:nvSpPr>
      <dsp:spPr>
        <a:xfrm>
          <a:off x="0" y="1855514"/>
          <a:ext cx="5138249" cy="618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300000"/>
            </a:lnSpc>
            <a:spcBef>
              <a:spcPct val="0"/>
            </a:spcBef>
            <a:spcAft>
              <a:spcPct val="35000"/>
            </a:spcAft>
            <a:buNone/>
          </a:pPr>
          <a:r>
            <a:rPr lang="en-US" sz="1200" b="1" u="sng" kern="1200"/>
            <a:t>Transformational Leadership and PWD Forms in Urgent Primary Care</a:t>
          </a:r>
          <a:r>
            <a:rPr lang="en-US" sz="1200" b="1" u="sng" kern="1200">
              <a:latin typeface="Trebuchet MS" panose="020B0603020202020204"/>
            </a:rPr>
            <a:t>:</a:t>
          </a:r>
          <a:endParaRPr lang="en-US" sz="1200" u="sng" kern="1200"/>
        </a:p>
      </dsp:txBody>
      <dsp:txXfrm>
        <a:off x="0" y="1855514"/>
        <a:ext cx="5138249" cy="618328"/>
      </dsp:txXfrm>
    </dsp:sp>
    <dsp:sp modelId="{BCDCCE7F-A05C-44E7-9B4C-4A762D2FC3A5}">
      <dsp:nvSpPr>
        <dsp:cNvPr id="0" name=""/>
        <dsp:cNvSpPr/>
      </dsp:nvSpPr>
      <dsp:spPr>
        <a:xfrm>
          <a:off x="0" y="2473842"/>
          <a:ext cx="51382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96A90-4046-44B6-B2BD-6D33BCD481A0}">
      <dsp:nvSpPr>
        <dsp:cNvPr id="0" name=""/>
        <dsp:cNvSpPr/>
      </dsp:nvSpPr>
      <dsp:spPr>
        <a:xfrm>
          <a:off x="0" y="2473842"/>
          <a:ext cx="5138249" cy="618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Encourages NPs and physicians to share the vision of improving access to supports for PWD, fostering collaboration.</a:t>
          </a:r>
        </a:p>
      </dsp:txBody>
      <dsp:txXfrm>
        <a:off x="0" y="2473842"/>
        <a:ext cx="5138249" cy="618328"/>
      </dsp:txXfrm>
    </dsp:sp>
    <dsp:sp modelId="{7AB1AEC6-777A-4C6C-8D6F-BA71E4E5059A}">
      <dsp:nvSpPr>
        <dsp:cNvPr id="0" name=""/>
        <dsp:cNvSpPr/>
      </dsp:nvSpPr>
      <dsp:spPr>
        <a:xfrm>
          <a:off x="0" y="3092171"/>
          <a:ext cx="51382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164E7-26DE-45D8-8E35-2F442A39AF57}">
      <dsp:nvSpPr>
        <dsp:cNvPr id="0" name=""/>
        <dsp:cNvSpPr/>
      </dsp:nvSpPr>
      <dsp:spPr>
        <a:xfrm>
          <a:off x="0" y="3092171"/>
          <a:ext cx="5138249" cy="618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Promotes engagement and innovation through mentorship, open communication, and recognition of team contributions.</a:t>
          </a:r>
        </a:p>
      </dsp:txBody>
      <dsp:txXfrm>
        <a:off x="0" y="3092171"/>
        <a:ext cx="5138249" cy="618328"/>
      </dsp:txXfrm>
    </dsp:sp>
    <dsp:sp modelId="{061EF0DC-117F-431D-99EA-FAB705FDE26C}">
      <dsp:nvSpPr>
        <dsp:cNvPr id="0" name=""/>
        <dsp:cNvSpPr/>
      </dsp:nvSpPr>
      <dsp:spPr>
        <a:xfrm>
          <a:off x="0" y="3710499"/>
          <a:ext cx="513824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8AD562-6438-4091-AFE2-81E02E50B892}">
      <dsp:nvSpPr>
        <dsp:cNvPr id="0" name=""/>
        <dsp:cNvSpPr/>
      </dsp:nvSpPr>
      <dsp:spPr>
        <a:xfrm>
          <a:off x="0" y="3710499"/>
          <a:ext cx="5138249" cy="618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Strengthens long-term commitment by aligning NPs and physicians toward the shared goal of increasing PWD form completion in primary care.</a:t>
          </a:r>
        </a:p>
      </dsp:txBody>
      <dsp:txXfrm>
        <a:off x="0" y="3710499"/>
        <a:ext cx="5138249" cy="618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C15C2-24AF-450F-B056-47BE1548C6E7}">
      <dsp:nvSpPr>
        <dsp:cNvPr id="0" name=""/>
        <dsp:cNvSpPr/>
      </dsp:nvSpPr>
      <dsp:spPr>
        <a:xfrm>
          <a:off x="3654476" y="131"/>
          <a:ext cx="1953878" cy="195387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Can influence burnout in the workplace climate (Zheng et al., 2025)</a:t>
          </a:r>
        </a:p>
      </dsp:txBody>
      <dsp:txXfrm>
        <a:off x="4142946" y="131"/>
        <a:ext cx="976939" cy="1611949"/>
      </dsp:txXfrm>
    </dsp:sp>
    <dsp:sp modelId="{85ADC713-1727-40F9-A50E-5938588BD2FC}">
      <dsp:nvSpPr>
        <dsp:cNvPr id="0" name=""/>
        <dsp:cNvSpPr/>
      </dsp:nvSpPr>
      <dsp:spPr>
        <a:xfrm rot="3600000">
          <a:off x="5442258" y="1032307"/>
          <a:ext cx="1953878" cy="195387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Top-down Leadership approach that can dampen staff  motivation  and engagement</a:t>
          </a:r>
        </a:p>
      </dsp:txBody>
      <dsp:txXfrm rot="-5400000">
        <a:off x="5761282" y="1435295"/>
        <a:ext cx="1611949" cy="976939"/>
      </dsp:txXfrm>
    </dsp:sp>
    <dsp:sp modelId="{746BB8A5-DA06-438E-B49B-869D32713DC8}">
      <dsp:nvSpPr>
        <dsp:cNvPr id="0" name=""/>
        <dsp:cNvSpPr/>
      </dsp:nvSpPr>
      <dsp:spPr>
        <a:xfrm rot="7200000">
          <a:off x="5442258" y="3096660"/>
          <a:ext cx="1953878" cy="195387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Can lead to emotional exhaustion </a:t>
          </a:r>
        </a:p>
      </dsp:txBody>
      <dsp:txXfrm rot="-5400000">
        <a:off x="5761282" y="3670612"/>
        <a:ext cx="1611949" cy="976939"/>
      </dsp:txXfrm>
    </dsp:sp>
    <dsp:sp modelId="{6A4BCE1D-669B-4C08-B30E-F68CF9E3FA98}">
      <dsp:nvSpPr>
        <dsp:cNvPr id="0" name=""/>
        <dsp:cNvSpPr/>
      </dsp:nvSpPr>
      <dsp:spPr>
        <a:xfrm rot="10800000">
          <a:off x="3654476" y="4128837"/>
          <a:ext cx="1953878" cy="195387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b="0" kern="1200">
              <a:solidFill>
                <a:schemeClr val="tx1"/>
              </a:solidFill>
            </a:rPr>
            <a:t>Authoritative Leadership Style and PWD forms in Urgent </a:t>
          </a:r>
          <a:r>
            <a:rPr lang="en-US" sz="900" b="0" kern="1200">
              <a:solidFill>
                <a:schemeClr val="tx1"/>
              </a:solidFill>
              <a:latin typeface="Trebuchet MS" panose="020B0603020202020204"/>
            </a:rPr>
            <a:t>Primary Care Centre</a:t>
          </a:r>
          <a:endParaRPr lang="en-US" sz="900" b="0" kern="1200">
            <a:solidFill>
              <a:schemeClr val="tx1"/>
            </a:solidFill>
          </a:endParaRPr>
        </a:p>
      </dsp:txBody>
      <dsp:txXfrm rot="10800000">
        <a:off x="4142945" y="4470766"/>
        <a:ext cx="976939" cy="1611949"/>
      </dsp:txXfrm>
    </dsp:sp>
    <dsp:sp modelId="{B9C353E6-C326-46CF-969B-6374A6120D7C}">
      <dsp:nvSpPr>
        <dsp:cNvPr id="0" name=""/>
        <dsp:cNvSpPr/>
      </dsp:nvSpPr>
      <dsp:spPr>
        <a:xfrm rot="14400000">
          <a:off x="1866693" y="3096660"/>
          <a:ext cx="1953878" cy="195387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PWD algorithm with authoritarian leadership emphasizes  structure and accountability</a:t>
          </a:r>
        </a:p>
      </dsp:txBody>
      <dsp:txXfrm rot="5400000">
        <a:off x="1889598" y="3670611"/>
        <a:ext cx="1611949" cy="976939"/>
      </dsp:txXfrm>
    </dsp:sp>
    <dsp:sp modelId="{5D7ABD23-06D9-4EBB-8B51-02E434A049B8}">
      <dsp:nvSpPr>
        <dsp:cNvPr id="0" name=""/>
        <dsp:cNvSpPr/>
      </dsp:nvSpPr>
      <dsp:spPr>
        <a:xfrm rot="18000000">
          <a:off x="1866693" y="1032307"/>
          <a:ext cx="1953878" cy="195387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Can hinder collaboration, reduce morale and increase resistance </a:t>
          </a:r>
        </a:p>
      </dsp:txBody>
      <dsp:txXfrm rot="5400000">
        <a:off x="1889598" y="1435294"/>
        <a:ext cx="1611949" cy="976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C1211-AACD-4ADC-AA81-24C5002D8396}">
      <dsp:nvSpPr>
        <dsp:cNvPr id="0" name=""/>
        <dsp:cNvSpPr/>
      </dsp:nvSpPr>
      <dsp:spPr>
        <a:xfrm>
          <a:off x="7509520" y="3427974"/>
          <a:ext cx="91440" cy="332322"/>
        </a:xfrm>
        <a:custGeom>
          <a:avLst/>
          <a:gdLst/>
          <a:ahLst/>
          <a:cxnLst/>
          <a:rect l="0" t="0" r="0" b="0"/>
          <a:pathLst>
            <a:path>
              <a:moveTo>
                <a:pt x="45720" y="0"/>
              </a:moveTo>
              <a:lnTo>
                <a:pt x="45720" y="332322"/>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FDF5CE-E4B8-4379-9338-53FB4B3EE8BD}">
      <dsp:nvSpPr>
        <dsp:cNvPr id="0" name=""/>
        <dsp:cNvSpPr/>
      </dsp:nvSpPr>
      <dsp:spPr>
        <a:xfrm>
          <a:off x="4063788" y="2370064"/>
          <a:ext cx="3491452" cy="332322"/>
        </a:xfrm>
        <a:custGeom>
          <a:avLst/>
          <a:gdLst/>
          <a:ahLst/>
          <a:cxnLst/>
          <a:rect l="0" t="0" r="0" b="0"/>
          <a:pathLst>
            <a:path>
              <a:moveTo>
                <a:pt x="0" y="0"/>
              </a:moveTo>
              <a:lnTo>
                <a:pt x="0" y="226468"/>
              </a:lnTo>
              <a:lnTo>
                <a:pt x="3491452" y="226468"/>
              </a:lnTo>
              <a:lnTo>
                <a:pt x="3491452" y="332322"/>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EEA189-66DD-4DCE-82A8-930A70DC16EC}">
      <dsp:nvSpPr>
        <dsp:cNvPr id="0" name=""/>
        <dsp:cNvSpPr/>
      </dsp:nvSpPr>
      <dsp:spPr>
        <a:xfrm>
          <a:off x="6112939" y="3427974"/>
          <a:ext cx="91440" cy="332322"/>
        </a:xfrm>
        <a:custGeom>
          <a:avLst/>
          <a:gdLst/>
          <a:ahLst/>
          <a:cxnLst/>
          <a:rect l="0" t="0" r="0" b="0"/>
          <a:pathLst>
            <a:path>
              <a:moveTo>
                <a:pt x="45720" y="0"/>
              </a:moveTo>
              <a:lnTo>
                <a:pt x="45720" y="332322"/>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C007A-D6FC-41E1-94C5-973A3E6C4AA7}">
      <dsp:nvSpPr>
        <dsp:cNvPr id="0" name=""/>
        <dsp:cNvSpPr/>
      </dsp:nvSpPr>
      <dsp:spPr>
        <a:xfrm>
          <a:off x="4063788" y="2370064"/>
          <a:ext cx="2094871" cy="332322"/>
        </a:xfrm>
        <a:custGeom>
          <a:avLst/>
          <a:gdLst/>
          <a:ahLst/>
          <a:cxnLst/>
          <a:rect l="0" t="0" r="0" b="0"/>
          <a:pathLst>
            <a:path>
              <a:moveTo>
                <a:pt x="0" y="0"/>
              </a:moveTo>
              <a:lnTo>
                <a:pt x="0" y="226468"/>
              </a:lnTo>
              <a:lnTo>
                <a:pt x="2094871" y="226468"/>
              </a:lnTo>
              <a:lnTo>
                <a:pt x="2094871" y="332322"/>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AFF9B-00C4-4944-8053-8943F41B5840}">
      <dsp:nvSpPr>
        <dsp:cNvPr id="0" name=""/>
        <dsp:cNvSpPr/>
      </dsp:nvSpPr>
      <dsp:spPr>
        <a:xfrm>
          <a:off x="4063788" y="3427974"/>
          <a:ext cx="698290" cy="332322"/>
        </a:xfrm>
        <a:custGeom>
          <a:avLst/>
          <a:gdLst/>
          <a:ahLst/>
          <a:cxnLst/>
          <a:rect l="0" t="0" r="0" b="0"/>
          <a:pathLst>
            <a:path>
              <a:moveTo>
                <a:pt x="0" y="0"/>
              </a:moveTo>
              <a:lnTo>
                <a:pt x="0" y="226468"/>
              </a:lnTo>
              <a:lnTo>
                <a:pt x="698290" y="226468"/>
              </a:lnTo>
              <a:lnTo>
                <a:pt x="698290" y="332322"/>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46B72B-5A6F-4386-9476-D3F00120087A}">
      <dsp:nvSpPr>
        <dsp:cNvPr id="0" name=""/>
        <dsp:cNvSpPr/>
      </dsp:nvSpPr>
      <dsp:spPr>
        <a:xfrm>
          <a:off x="3365498" y="3427974"/>
          <a:ext cx="698290" cy="332322"/>
        </a:xfrm>
        <a:custGeom>
          <a:avLst/>
          <a:gdLst/>
          <a:ahLst/>
          <a:cxnLst/>
          <a:rect l="0" t="0" r="0" b="0"/>
          <a:pathLst>
            <a:path>
              <a:moveTo>
                <a:pt x="698290" y="0"/>
              </a:moveTo>
              <a:lnTo>
                <a:pt x="698290" y="226468"/>
              </a:lnTo>
              <a:lnTo>
                <a:pt x="0" y="226468"/>
              </a:lnTo>
              <a:lnTo>
                <a:pt x="0" y="332322"/>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453ED-1270-422D-A0F9-6BF30B011C87}">
      <dsp:nvSpPr>
        <dsp:cNvPr id="0" name=""/>
        <dsp:cNvSpPr/>
      </dsp:nvSpPr>
      <dsp:spPr>
        <a:xfrm>
          <a:off x="4018068" y="2370064"/>
          <a:ext cx="91440" cy="332322"/>
        </a:xfrm>
        <a:custGeom>
          <a:avLst/>
          <a:gdLst/>
          <a:ahLst/>
          <a:cxnLst/>
          <a:rect l="0" t="0" r="0" b="0"/>
          <a:pathLst>
            <a:path>
              <a:moveTo>
                <a:pt x="45720" y="0"/>
              </a:moveTo>
              <a:lnTo>
                <a:pt x="45720" y="332322"/>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9BA3C-5A1D-47AE-8F11-0EA12B5C1BC1}">
      <dsp:nvSpPr>
        <dsp:cNvPr id="0" name=""/>
        <dsp:cNvSpPr/>
      </dsp:nvSpPr>
      <dsp:spPr>
        <a:xfrm>
          <a:off x="1923197" y="3427974"/>
          <a:ext cx="91440" cy="332322"/>
        </a:xfrm>
        <a:custGeom>
          <a:avLst/>
          <a:gdLst/>
          <a:ahLst/>
          <a:cxnLst/>
          <a:rect l="0" t="0" r="0" b="0"/>
          <a:pathLst>
            <a:path>
              <a:moveTo>
                <a:pt x="45720" y="0"/>
              </a:moveTo>
              <a:lnTo>
                <a:pt x="45720" y="332322"/>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1175A-58EE-41EA-A2EB-FFE59D3F2919}">
      <dsp:nvSpPr>
        <dsp:cNvPr id="0" name=""/>
        <dsp:cNvSpPr/>
      </dsp:nvSpPr>
      <dsp:spPr>
        <a:xfrm>
          <a:off x="1968917" y="2370064"/>
          <a:ext cx="2094871" cy="332322"/>
        </a:xfrm>
        <a:custGeom>
          <a:avLst/>
          <a:gdLst/>
          <a:ahLst/>
          <a:cxnLst/>
          <a:rect l="0" t="0" r="0" b="0"/>
          <a:pathLst>
            <a:path>
              <a:moveTo>
                <a:pt x="2094871" y="0"/>
              </a:moveTo>
              <a:lnTo>
                <a:pt x="2094871" y="226468"/>
              </a:lnTo>
              <a:lnTo>
                <a:pt x="0" y="226468"/>
              </a:lnTo>
              <a:lnTo>
                <a:pt x="0" y="332322"/>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E33B6E-1976-45C3-879C-DA3D9F605602}">
      <dsp:nvSpPr>
        <dsp:cNvPr id="0" name=""/>
        <dsp:cNvSpPr/>
      </dsp:nvSpPr>
      <dsp:spPr>
        <a:xfrm>
          <a:off x="526616" y="3427974"/>
          <a:ext cx="91440" cy="332322"/>
        </a:xfrm>
        <a:custGeom>
          <a:avLst/>
          <a:gdLst/>
          <a:ahLst/>
          <a:cxnLst/>
          <a:rect l="0" t="0" r="0" b="0"/>
          <a:pathLst>
            <a:path>
              <a:moveTo>
                <a:pt x="45720" y="0"/>
              </a:moveTo>
              <a:lnTo>
                <a:pt x="45720" y="332322"/>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41215-9AC1-4536-B071-5AE068F4928E}">
      <dsp:nvSpPr>
        <dsp:cNvPr id="0" name=""/>
        <dsp:cNvSpPr/>
      </dsp:nvSpPr>
      <dsp:spPr>
        <a:xfrm>
          <a:off x="572336" y="2370064"/>
          <a:ext cx="3491452" cy="332322"/>
        </a:xfrm>
        <a:custGeom>
          <a:avLst/>
          <a:gdLst/>
          <a:ahLst/>
          <a:cxnLst/>
          <a:rect l="0" t="0" r="0" b="0"/>
          <a:pathLst>
            <a:path>
              <a:moveTo>
                <a:pt x="3491452" y="0"/>
              </a:moveTo>
              <a:lnTo>
                <a:pt x="3491452" y="226468"/>
              </a:lnTo>
              <a:lnTo>
                <a:pt x="0" y="226468"/>
              </a:lnTo>
              <a:lnTo>
                <a:pt x="0" y="332322"/>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411A3-92E4-4938-A7D3-D15824864DBA}">
      <dsp:nvSpPr>
        <dsp:cNvPr id="0" name=""/>
        <dsp:cNvSpPr/>
      </dsp:nvSpPr>
      <dsp:spPr>
        <a:xfrm>
          <a:off x="3492459" y="1644476"/>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44A45-F493-4EDD-B3A9-F15D0631071A}">
      <dsp:nvSpPr>
        <dsp:cNvPr id="0" name=""/>
        <dsp:cNvSpPr/>
      </dsp:nvSpPr>
      <dsp:spPr>
        <a:xfrm>
          <a:off x="3619421" y="176509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Trebuchet MS" panose="020B0603020202020204"/>
              <a:ea typeface="+mn-ea"/>
              <a:cs typeface="+mn-cs"/>
            </a:rPr>
            <a:t>Site Director</a:t>
          </a:r>
          <a:endParaRPr lang="en-US" sz="1200" kern="1200">
            <a:ea typeface="+mn-ea"/>
            <a:cs typeface="+mn-cs"/>
          </a:endParaRPr>
        </a:p>
      </dsp:txBody>
      <dsp:txXfrm>
        <a:off x="3640673" y="1786342"/>
        <a:ext cx="1100153" cy="683083"/>
      </dsp:txXfrm>
    </dsp:sp>
    <dsp:sp modelId="{CD6097FA-6D5C-4749-AF3C-490CB2BED8B9}">
      <dsp:nvSpPr>
        <dsp:cNvPr id="0" name=""/>
        <dsp:cNvSpPr/>
      </dsp:nvSpPr>
      <dsp:spPr>
        <a:xfrm>
          <a:off x="1007" y="2702386"/>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DEDE8-D591-4EA5-8DB6-4344F602E977}">
      <dsp:nvSpPr>
        <dsp:cNvPr id="0" name=""/>
        <dsp:cNvSpPr/>
      </dsp:nvSpPr>
      <dsp:spPr>
        <a:xfrm>
          <a:off x="127969" y="282300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rebuchet MS" panose="020B0603020202020204"/>
              <a:ea typeface="+mn-ea"/>
              <a:cs typeface="+mn-cs"/>
            </a:rPr>
            <a:t>Nurse Practitioner Team Lead</a:t>
          </a:r>
          <a:endParaRPr lang="en-US" sz="1200" kern="1200" dirty="0">
            <a:ea typeface="+mn-ea"/>
            <a:cs typeface="+mn-cs"/>
          </a:endParaRPr>
        </a:p>
      </dsp:txBody>
      <dsp:txXfrm>
        <a:off x="149221" y="2844252"/>
        <a:ext cx="1100153" cy="683083"/>
      </dsp:txXfrm>
    </dsp:sp>
    <dsp:sp modelId="{1C2F198E-2636-48F5-8390-14DB973F9FEA}">
      <dsp:nvSpPr>
        <dsp:cNvPr id="0" name=""/>
        <dsp:cNvSpPr/>
      </dsp:nvSpPr>
      <dsp:spPr>
        <a:xfrm>
          <a:off x="1007" y="3760297"/>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7A622-34E9-4AFD-A39A-D09EBD053E0C}">
      <dsp:nvSpPr>
        <dsp:cNvPr id="0" name=""/>
        <dsp:cNvSpPr/>
      </dsp:nvSpPr>
      <dsp:spPr>
        <a:xfrm>
          <a:off x="127969" y="388091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rebuchet MS" panose="020B0603020202020204"/>
              <a:ea typeface="+mn-ea"/>
              <a:cs typeface="+mn-cs"/>
            </a:rPr>
            <a:t>Nurse Practitioners</a:t>
          </a:r>
        </a:p>
      </dsp:txBody>
      <dsp:txXfrm>
        <a:off x="149221" y="3902162"/>
        <a:ext cx="1100153" cy="683083"/>
      </dsp:txXfrm>
    </dsp:sp>
    <dsp:sp modelId="{8131B4DE-3004-456D-9B3C-924C3A61B1BE}">
      <dsp:nvSpPr>
        <dsp:cNvPr id="0" name=""/>
        <dsp:cNvSpPr/>
      </dsp:nvSpPr>
      <dsp:spPr>
        <a:xfrm>
          <a:off x="1397588" y="2702386"/>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C93F3-23C1-475D-A840-85657BC403FE}">
      <dsp:nvSpPr>
        <dsp:cNvPr id="0" name=""/>
        <dsp:cNvSpPr/>
      </dsp:nvSpPr>
      <dsp:spPr>
        <a:xfrm>
          <a:off x="1524550" y="282300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rebuchet MS" panose="020B0603020202020204"/>
              <a:ea typeface="+mn-ea"/>
              <a:cs typeface="+mn-cs"/>
            </a:rPr>
            <a:t>Physician Team Lead</a:t>
          </a:r>
          <a:endParaRPr lang="en-US" sz="1200" kern="1200" dirty="0">
            <a:ea typeface="+mn-ea"/>
            <a:cs typeface="+mn-cs"/>
          </a:endParaRPr>
        </a:p>
      </dsp:txBody>
      <dsp:txXfrm>
        <a:off x="1545802" y="2844252"/>
        <a:ext cx="1100153" cy="683083"/>
      </dsp:txXfrm>
    </dsp:sp>
    <dsp:sp modelId="{EF23DE43-4D00-406F-AC7D-A6CC663277E6}">
      <dsp:nvSpPr>
        <dsp:cNvPr id="0" name=""/>
        <dsp:cNvSpPr/>
      </dsp:nvSpPr>
      <dsp:spPr>
        <a:xfrm>
          <a:off x="1397588" y="3760297"/>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82A3B-BCE4-45A9-96DA-B19F384FF7C7}">
      <dsp:nvSpPr>
        <dsp:cNvPr id="0" name=""/>
        <dsp:cNvSpPr/>
      </dsp:nvSpPr>
      <dsp:spPr>
        <a:xfrm>
          <a:off x="1524550" y="388091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rebuchet MS" panose="020B0603020202020204"/>
              <a:ea typeface="+mn-ea"/>
              <a:cs typeface="+mn-cs"/>
            </a:rPr>
            <a:t>Physicians</a:t>
          </a:r>
        </a:p>
      </dsp:txBody>
      <dsp:txXfrm>
        <a:off x="1545802" y="3902162"/>
        <a:ext cx="1100153" cy="683083"/>
      </dsp:txXfrm>
    </dsp:sp>
    <dsp:sp modelId="{E5E320D9-E79D-4EB3-B400-2D0595348B9F}">
      <dsp:nvSpPr>
        <dsp:cNvPr id="0" name=""/>
        <dsp:cNvSpPr/>
      </dsp:nvSpPr>
      <dsp:spPr>
        <a:xfrm>
          <a:off x="3492459" y="2702386"/>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3FD3B-A756-46C5-BCD5-39237FA3C4A9}">
      <dsp:nvSpPr>
        <dsp:cNvPr id="0" name=""/>
        <dsp:cNvSpPr/>
      </dsp:nvSpPr>
      <dsp:spPr>
        <a:xfrm>
          <a:off x="3619421" y="282300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rebuchet MS" panose="020B0603020202020204"/>
              <a:ea typeface="+mn-ea"/>
              <a:cs typeface="+mn-cs"/>
            </a:rPr>
            <a:t>Nursing Team Leads (3)</a:t>
          </a:r>
          <a:endParaRPr lang="en-US" sz="1200" kern="1200" dirty="0">
            <a:ea typeface="+mn-ea"/>
            <a:cs typeface="+mn-cs"/>
          </a:endParaRPr>
        </a:p>
      </dsp:txBody>
      <dsp:txXfrm>
        <a:off x="3640673" y="2844252"/>
        <a:ext cx="1100153" cy="683083"/>
      </dsp:txXfrm>
    </dsp:sp>
    <dsp:sp modelId="{02FB2E4A-2118-4C0D-9A2D-CE574F09B9D5}">
      <dsp:nvSpPr>
        <dsp:cNvPr id="0" name=""/>
        <dsp:cNvSpPr/>
      </dsp:nvSpPr>
      <dsp:spPr>
        <a:xfrm>
          <a:off x="2794169" y="3760297"/>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CA6C5-4510-4C0A-AA88-C06C30145620}">
      <dsp:nvSpPr>
        <dsp:cNvPr id="0" name=""/>
        <dsp:cNvSpPr/>
      </dsp:nvSpPr>
      <dsp:spPr>
        <a:xfrm>
          <a:off x="2921131" y="388091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rebuchet MS" panose="020B0603020202020204"/>
              <a:ea typeface="+mn-ea"/>
              <a:cs typeface="+mn-cs"/>
            </a:rPr>
            <a:t>RNs</a:t>
          </a:r>
          <a:endParaRPr lang="en-US" sz="1200" kern="1200" dirty="0">
            <a:ea typeface="+mn-ea"/>
            <a:cs typeface="+mn-cs"/>
          </a:endParaRPr>
        </a:p>
      </dsp:txBody>
      <dsp:txXfrm>
        <a:off x="2942383" y="3902162"/>
        <a:ext cx="1100153" cy="683083"/>
      </dsp:txXfrm>
    </dsp:sp>
    <dsp:sp modelId="{64FD25A8-3E5F-43E1-B517-C9E72C4E846F}">
      <dsp:nvSpPr>
        <dsp:cNvPr id="0" name=""/>
        <dsp:cNvSpPr/>
      </dsp:nvSpPr>
      <dsp:spPr>
        <a:xfrm>
          <a:off x="4190750" y="3760297"/>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58132-A19A-4E86-8525-7D215451F94D}">
      <dsp:nvSpPr>
        <dsp:cNvPr id="0" name=""/>
        <dsp:cNvSpPr/>
      </dsp:nvSpPr>
      <dsp:spPr>
        <a:xfrm>
          <a:off x="4317712" y="388091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rebuchet MS" panose="020B0603020202020204"/>
              <a:ea typeface="+mn-ea"/>
              <a:cs typeface="+mn-cs"/>
            </a:rPr>
            <a:t>LPNs</a:t>
          </a:r>
        </a:p>
      </dsp:txBody>
      <dsp:txXfrm>
        <a:off x="4338964" y="3902162"/>
        <a:ext cx="1100153" cy="683083"/>
      </dsp:txXfrm>
    </dsp:sp>
    <dsp:sp modelId="{8BE0A022-E15A-44F1-85A8-60354FC34A10}">
      <dsp:nvSpPr>
        <dsp:cNvPr id="0" name=""/>
        <dsp:cNvSpPr/>
      </dsp:nvSpPr>
      <dsp:spPr>
        <a:xfrm>
          <a:off x="5587331" y="2702386"/>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0774D-706B-4199-B379-CCEBBF3BE377}">
      <dsp:nvSpPr>
        <dsp:cNvPr id="0" name=""/>
        <dsp:cNvSpPr/>
      </dsp:nvSpPr>
      <dsp:spPr>
        <a:xfrm>
          <a:off x="5714293" y="282300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rebuchet MS" panose="020B0603020202020204"/>
              <a:ea typeface="+mn-ea"/>
              <a:cs typeface="+mn-cs"/>
            </a:rPr>
            <a:t>Social Worker Team Lead</a:t>
          </a:r>
        </a:p>
      </dsp:txBody>
      <dsp:txXfrm>
        <a:off x="5735545" y="2844252"/>
        <a:ext cx="1100153" cy="683083"/>
      </dsp:txXfrm>
    </dsp:sp>
    <dsp:sp modelId="{E262AB5F-CCFD-47B5-8704-B56301E6CD7B}">
      <dsp:nvSpPr>
        <dsp:cNvPr id="0" name=""/>
        <dsp:cNvSpPr/>
      </dsp:nvSpPr>
      <dsp:spPr>
        <a:xfrm>
          <a:off x="5587331" y="3760297"/>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943AF-2697-4325-B793-0FC01EA0885A}">
      <dsp:nvSpPr>
        <dsp:cNvPr id="0" name=""/>
        <dsp:cNvSpPr/>
      </dsp:nvSpPr>
      <dsp:spPr>
        <a:xfrm>
          <a:off x="5714293" y="388091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rebuchet MS" panose="020B0603020202020204"/>
              <a:ea typeface="+mn-ea"/>
              <a:cs typeface="+mn-cs"/>
            </a:rPr>
            <a:t>Social Workers</a:t>
          </a:r>
        </a:p>
      </dsp:txBody>
      <dsp:txXfrm>
        <a:off x="5735545" y="3902162"/>
        <a:ext cx="1100153" cy="683083"/>
      </dsp:txXfrm>
    </dsp:sp>
    <dsp:sp modelId="{20AADBCC-7E1C-4ABF-9AB2-FB43C336C43B}">
      <dsp:nvSpPr>
        <dsp:cNvPr id="0" name=""/>
        <dsp:cNvSpPr/>
      </dsp:nvSpPr>
      <dsp:spPr>
        <a:xfrm>
          <a:off x="6983912" y="2702386"/>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43AC2-FACC-4AA2-9367-81CCD53F4F26}">
      <dsp:nvSpPr>
        <dsp:cNvPr id="0" name=""/>
        <dsp:cNvSpPr/>
      </dsp:nvSpPr>
      <dsp:spPr>
        <a:xfrm>
          <a:off x="7110874" y="282300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rebuchet MS" panose="020B0603020202020204"/>
              <a:ea typeface="+mn-ea"/>
              <a:cs typeface="+mn-cs"/>
            </a:rPr>
            <a:t>Administration Team Lead</a:t>
          </a:r>
        </a:p>
      </dsp:txBody>
      <dsp:txXfrm>
        <a:off x="7132126" y="2844252"/>
        <a:ext cx="1100153" cy="683083"/>
      </dsp:txXfrm>
    </dsp:sp>
    <dsp:sp modelId="{9146BF11-C0FF-4E07-8715-2864BD75CDD1}">
      <dsp:nvSpPr>
        <dsp:cNvPr id="0" name=""/>
        <dsp:cNvSpPr/>
      </dsp:nvSpPr>
      <dsp:spPr>
        <a:xfrm>
          <a:off x="6983912" y="3760297"/>
          <a:ext cx="1142657" cy="7255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C5B31-BB92-4E4D-9AF3-6599B3688FC7}">
      <dsp:nvSpPr>
        <dsp:cNvPr id="0" name=""/>
        <dsp:cNvSpPr/>
      </dsp:nvSpPr>
      <dsp:spPr>
        <a:xfrm>
          <a:off x="7110874" y="3880910"/>
          <a:ext cx="1142657" cy="72558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rebuchet MS"/>
              <a:ea typeface="Calibri"/>
              <a:cs typeface="Calibri"/>
            </a:rPr>
            <a:t>Medical Office Assistants</a:t>
          </a:r>
          <a:endParaRPr lang="en-US" sz="1200" kern="1200" dirty="0">
            <a:latin typeface="Trebuchet MS" panose="020B0603020202020204"/>
            <a:ea typeface="+mn-ea"/>
            <a:cs typeface="+mn-cs"/>
          </a:endParaRPr>
        </a:p>
      </dsp:txBody>
      <dsp:txXfrm>
        <a:off x="7132126" y="3902162"/>
        <a:ext cx="1100153" cy="6830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A41D-78DF-4085-A8CD-A7286C4BAFB7}">
      <dsp:nvSpPr>
        <dsp:cNvPr id="0" name=""/>
        <dsp:cNvSpPr/>
      </dsp:nvSpPr>
      <dsp:spPr>
        <a:xfrm>
          <a:off x="1829469" y="934"/>
          <a:ext cx="913060" cy="913060"/>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355600" rtl="0">
            <a:lnSpc>
              <a:spcPct val="90000"/>
            </a:lnSpc>
            <a:spcBef>
              <a:spcPct val="0"/>
            </a:spcBef>
            <a:spcAft>
              <a:spcPct val="35000"/>
            </a:spcAft>
            <a:buNone/>
          </a:pPr>
          <a:r>
            <a:rPr lang="en-US" sz="800" kern="1200" dirty="0">
              <a:latin typeface="Calibri"/>
              <a:ea typeface="Calibri"/>
              <a:cs typeface="Calibri"/>
            </a:rPr>
            <a:t>   Excellence</a:t>
          </a:r>
        </a:p>
      </dsp:txBody>
      <dsp:txXfrm>
        <a:off x="1963184" y="134649"/>
        <a:ext cx="645630" cy="645630"/>
      </dsp:txXfrm>
    </dsp:sp>
    <dsp:sp modelId="{E85782AD-9016-423A-B8FF-BCE56B7F5903}">
      <dsp:nvSpPr>
        <dsp:cNvPr id="0" name=""/>
        <dsp:cNvSpPr/>
      </dsp:nvSpPr>
      <dsp:spPr>
        <a:xfrm rot="1800000">
          <a:off x="2752409" y="642782"/>
          <a:ext cx="242885" cy="30815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57290" y="686197"/>
        <a:ext cx="170020" cy="184895"/>
      </dsp:txXfrm>
    </dsp:sp>
    <dsp:sp modelId="{BF48880B-5B3A-4030-B5B7-BAE2DBA6AC8A}">
      <dsp:nvSpPr>
        <dsp:cNvPr id="0" name=""/>
        <dsp:cNvSpPr/>
      </dsp:nvSpPr>
      <dsp:spPr>
        <a:xfrm>
          <a:off x="3017080" y="686602"/>
          <a:ext cx="913060" cy="913060"/>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355600" rtl="0">
            <a:lnSpc>
              <a:spcPct val="90000"/>
            </a:lnSpc>
            <a:spcBef>
              <a:spcPct val="0"/>
            </a:spcBef>
            <a:spcAft>
              <a:spcPct val="35000"/>
            </a:spcAft>
            <a:buNone/>
          </a:pPr>
          <a:r>
            <a:rPr lang="en-US" sz="800" kern="1200" dirty="0">
              <a:latin typeface="Calibri"/>
              <a:ea typeface="Calibri"/>
              <a:cs typeface="Calibri"/>
            </a:rPr>
            <a:t>    Innovation</a:t>
          </a:r>
        </a:p>
      </dsp:txBody>
      <dsp:txXfrm>
        <a:off x="3150795" y="820317"/>
        <a:ext cx="645630" cy="645630"/>
      </dsp:txXfrm>
    </dsp:sp>
    <dsp:sp modelId="{9B70B571-5144-415C-82A6-265F56ABA247}">
      <dsp:nvSpPr>
        <dsp:cNvPr id="0" name=""/>
        <dsp:cNvSpPr/>
      </dsp:nvSpPr>
      <dsp:spPr>
        <a:xfrm rot="5400000">
          <a:off x="3352168" y="1667846"/>
          <a:ext cx="242885" cy="30815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88601" y="1693045"/>
        <a:ext cx="170020" cy="184895"/>
      </dsp:txXfrm>
    </dsp:sp>
    <dsp:sp modelId="{ED333682-3762-459D-B036-FCF1C87E2E06}">
      <dsp:nvSpPr>
        <dsp:cNvPr id="0" name=""/>
        <dsp:cNvSpPr/>
      </dsp:nvSpPr>
      <dsp:spPr>
        <a:xfrm>
          <a:off x="3017080" y="2057937"/>
          <a:ext cx="913060" cy="913060"/>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355600" rtl="0">
            <a:lnSpc>
              <a:spcPct val="90000"/>
            </a:lnSpc>
            <a:spcBef>
              <a:spcPct val="0"/>
            </a:spcBef>
            <a:spcAft>
              <a:spcPct val="35000"/>
            </a:spcAft>
            <a:buNone/>
          </a:pPr>
          <a:r>
            <a:rPr lang="en-US" sz="800" kern="1200" dirty="0">
              <a:latin typeface="Calibri"/>
              <a:ea typeface="Calibri"/>
              <a:cs typeface="Calibri"/>
            </a:rPr>
            <a:t>    Leadership</a:t>
          </a:r>
        </a:p>
      </dsp:txBody>
      <dsp:txXfrm>
        <a:off x="3150795" y="2191652"/>
        <a:ext cx="645630" cy="645630"/>
      </dsp:txXfrm>
    </dsp:sp>
    <dsp:sp modelId="{56425D37-E2AD-4D7F-AD45-F84DB9329332}">
      <dsp:nvSpPr>
        <dsp:cNvPr id="0" name=""/>
        <dsp:cNvSpPr/>
      </dsp:nvSpPr>
      <dsp:spPr>
        <a:xfrm rot="9000000">
          <a:off x="2764315" y="2699785"/>
          <a:ext cx="242885" cy="30815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2832299" y="2743200"/>
        <a:ext cx="170020" cy="184895"/>
      </dsp:txXfrm>
    </dsp:sp>
    <dsp:sp modelId="{04D50308-C687-40E4-ABDE-B0EA9BEDCC42}">
      <dsp:nvSpPr>
        <dsp:cNvPr id="0" name=""/>
        <dsp:cNvSpPr/>
      </dsp:nvSpPr>
      <dsp:spPr>
        <a:xfrm>
          <a:off x="1829469" y="2743604"/>
          <a:ext cx="913060" cy="913060"/>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355600" rtl="0">
            <a:lnSpc>
              <a:spcPct val="90000"/>
            </a:lnSpc>
            <a:spcBef>
              <a:spcPct val="0"/>
            </a:spcBef>
            <a:spcAft>
              <a:spcPct val="35000"/>
            </a:spcAft>
            <a:buNone/>
          </a:pPr>
          <a:r>
            <a:rPr lang="en-US" sz="800" kern="1200" dirty="0">
              <a:latin typeface="Calibri"/>
              <a:ea typeface="Calibri"/>
              <a:cs typeface="Calibri"/>
            </a:rPr>
            <a:t>     Inclusivity</a:t>
          </a:r>
        </a:p>
      </dsp:txBody>
      <dsp:txXfrm>
        <a:off x="1963184" y="2877319"/>
        <a:ext cx="645630" cy="645630"/>
      </dsp:txXfrm>
    </dsp:sp>
    <dsp:sp modelId="{8A02467E-0658-4093-BA91-DD654AE68573}">
      <dsp:nvSpPr>
        <dsp:cNvPr id="0" name=""/>
        <dsp:cNvSpPr/>
      </dsp:nvSpPr>
      <dsp:spPr>
        <a:xfrm rot="12600000">
          <a:off x="1576704" y="2706659"/>
          <a:ext cx="242885" cy="30815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644688" y="2786506"/>
        <a:ext cx="170020" cy="184895"/>
      </dsp:txXfrm>
    </dsp:sp>
    <dsp:sp modelId="{07898913-42BD-4987-813A-4DB6302635F8}">
      <dsp:nvSpPr>
        <dsp:cNvPr id="0" name=""/>
        <dsp:cNvSpPr/>
      </dsp:nvSpPr>
      <dsp:spPr>
        <a:xfrm>
          <a:off x="641858" y="2057937"/>
          <a:ext cx="913060" cy="913060"/>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355600" rtl="0">
            <a:lnSpc>
              <a:spcPct val="90000"/>
            </a:lnSpc>
            <a:spcBef>
              <a:spcPct val="0"/>
            </a:spcBef>
            <a:spcAft>
              <a:spcPct val="35000"/>
            </a:spcAft>
            <a:buNone/>
          </a:pPr>
          <a:r>
            <a:rPr lang="en-US" sz="800" kern="1200" dirty="0">
              <a:latin typeface="Calibri"/>
              <a:ea typeface="Calibri"/>
              <a:cs typeface="Calibri"/>
            </a:rPr>
            <a:t> Collaboration</a:t>
          </a:r>
        </a:p>
      </dsp:txBody>
      <dsp:txXfrm>
        <a:off x="775573" y="2191652"/>
        <a:ext cx="645630" cy="645630"/>
      </dsp:txXfrm>
    </dsp:sp>
    <dsp:sp modelId="{9ACBFF0F-F5B1-4955-8F99-4B9444319D79}">
      <dsp:nvSpPr>
        <dsp:cNvPr id="0" name=""/>
        <dsp:cNvSpPr/>
      </dsp:nvSpPr>
      <dsp:spPr>
        <a:xfrm rot="16200000">
          <a:off x="976946" y="1681595"/>
          <a:ext cx="242885" cy="30815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013379" y="1779659"/>
        <a:ext cx="170020" cy="184895"/>
      </dsp:txXfrm>
    </dsp:sp>
    <dsp:sp modelId="{5416C01B-4056-4F56-A00C-F96B4945BED3}">
      <dsp:nvSpPr>
        <dsp:cNvPr id="0" name=""/>
        <dsp:cNvSpPr/>
      </dsp:nvSpPr>
      <dsp:spPr>
        <a:xfrm>
          <a:off x="641858" y="686602"/>
          <a:ext cx="913060" cy="913060"/>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355600" rtl="0">
            <a:lnSpc>
              <a:spcPct val="90000"/>
            </a:lnSpc>
            <a:spcBef>
              <a:spcPct val="0"/>
            </a:spcBef>
            <a:spcAft>
              <a:spcPct val="35000"/>
            </a:spcAft>
            <a:buNone/>
          </a:pPr>
          <a:r>
            <a:rPr lang="en-US" sz="800" kern="1200" dirty="0">
              <a:latin typeface="Calibri"/>
              <a:ea typeface="Calibri"/>
              <a:cs typeface="Calibri"/>
            </a:rPr>
            <a:t>  Stewardship</a:t>
          </a:r>
          <a:endParaRPr lang="en-US" sz="800" kern="1200" dirty="0"/>
        </a:p>
      </dsp:txBody>
      <dsp:txXfrm>
        <a:off x="775573" y="820317"/>
        <a:ext cx="645630" cy="645630"/>
      </dsp:txXfrm>
    </dsp:sp>
    <dsp:sp modelId="{0D1BFBA3-CD2E-44EB-A04C-150A81A996C8}">
      <dsp:nvSpPr>
        <dsp:cNvPr id="0" name=""/>
        <dsp:cNvSpPr/>
      </dsp:nvSpPr>
      <dsp:spPr>
        <a:xfrm rot="19800000">
          <a:off x="1564798" y="649656"/>
          <a:ext cx="242885" cy="30815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569679" y="729503"/>
        <a:ext cx="170020" cy="1848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1245A-53CF-48AB-909C-8C442894291C}">
      <dsp:nvSpPr>
        <dsp:cNvPr id="0" name=""/>
        <dsp:cNvSpPr/>
      </dsp:nvSpPr>
      <dsp:spPr>
        <a:xfrm>
          <a:off x="0" y="940279"/>
          <a:ext cx="9030785" cy="17255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AA143-C186-41EF-8A96-CE4B42AAC2D2}">
      <dsp:nvSpPr>
        <dsp:cNvPr id="0" name=""/>
        <dsp:cNvSpPr/>
      </dsp:nvSpPr>
      <dsp:spPr>
        <a:xfrm>
          <a:off x="521968" y="1328520"/>
          <a:ext cx="949033" cy="9490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04D6B1-DE50-44D5-A85E-994A7FA1CE65}">
      <dsp:nvSpPr>
        <dsp:cNvPr id="0" name=""/>
        <dsp:cNvSpPr/>
      </dsp:nvSpPr>
      <dsp:spPr>
        <a:xfrm>
          <a:off x="1992970" y="940279"/>
          <a:ext cx="4063853" cy="172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17" tIns="182617" rIns="182617" bIns="182617" numCol="1" spcCol="1270" anchor="ctr" anchorCtr="0">
          <a:noAutofit/>
        </a:bodyPr>
        <a:lstStyle/>
        <a:p>
          <a:pPr marL="0" lvl="0" indent="0" algn="l" defTabSz="977900">
            <a:lnSpc>
              <a:spcPct val="100000"/>
            </a:lnSpc>
            <a:spcBef>
              <a:spcPct val="0"/>
            </a:spcBef>
            <a:spcAft>
              <a:spcPct val="35000"/>
            </a:spcAft>
            <a:buNone/>
          </a:pPr>
          <a:r>
            <a:rPr lang="en-GB" sz="2200" b="1" kern="1200" dirty="0">
              <a:latin typeface="Trebuchet MS" panose="020B0603020202020204"/>
            </a:rPr>
            <a:t>CHALLENGE:</a:t>
          </a:r>
          <a:r>
            <a:rPr lang="en-GB" sz="2200" kern="1200" dirty="0">
              <a:latin typeface="Trebuchet MS" panose="020B0603020202020204"/>
            </a:rPr>
            <a:t> Provider time constraints.</a:t>
          </a:r>
          <a:endParaRPr lang="en-US" sz="2200" kern="1200" dirty="0">
            <a:latin typeface="Trebuchet MS" panose="020B0603020202020204"/>
          </a:endParaRPr>
        </a:p>
      </dsp:txBody>
      <dsp:txXfrm>
        <a:off x="1992970" y="940279"/>
        <a:ext cx="4063853" cy="1725515"/>
      </dsp:txXfrm>
    </dsp:sp>
    <dsp:sp modelId="{285160D4-986D-44BA-8AA0-6A91D8989473}">
      <dsp:nvSpPr>
        <dsp:cNvPr id="0" name=""/>
        <dsp:cNvSpPr/>
      </dsp:nvSpPr>
      <dsp:spPr>
        <a:xfrm>
          <a:off x="6056823" y="940279"/>
          <a:ext cx="2972013" cy="172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17" tIns="182617" rIns="182617" bIns="182617" numCol="1" spcCol="1270" anchor="ctr" anchorCtr="0">
          <a:noAutofit/>
        </a:bodyPr>
        <a:lstStyle/>
        <a:p>
          <a:pPr marL="0" lvl="0" indent="0" algn="l" defTabSz="889000">
            <a:lnSpc>
              <a:spcPct val="100000"/>
            </a:lnSpc>
            <a:spcBef>
              <a:spcPct val="0"/>
            </a:spcBef>
            <a:spcAft>
              <a:spcPct val="35000"/>
            </a:spcAft>
            <a:buNone/>
          </a:pPr>
          <a:r>
            <a:rPr lang="en-GB" sz="2000" b="1" kern="1200" dirty="0">
              <a:latin typeface="Trebuchet MS" panose="020B0603020202020204"/>
            </a:rPr>
            <a:t>SOLUTION:</a:t>
          </a:r>
          <a:r>
            <a:rPr lang="en-GB" sz="2000" kern="1200" dirty="0">
              <a:latin typeface="Trebuchet MS" panose="020B0603020202020204"/>
            </a:rPr>
            <a:t> Increase PWD Section 2 appointments to 2x the length of a regular appointment. </a:t>
          </a:r>
          <a:endParaRPr lang="en-US" sz="2000" kern="1200" dirty="0">
            <a:latin typeface="Trebuchet MS" panose="020B0603020202020204"/>
          </a:endParaRPr>
        </a:p>
      </dsp:txBody>
      <dsp:txXfrm>
        <a:off x="6056823" y="940279"/>
        <a:ext cx="2972013" cy="1725515"/>
      </dsp:txXfrm>
    </dsp:sp>
    <dsp:sp modelId="{12A2A8C0-59E7-4BE9-8D90-0497FB64AE03}">
      <dsp:nvSpPr>
        <dsp:cNvPr id="0" name=""/>
        <dsp:cNvSpPr/>
      </dsp:nvSpPr>
      <dsp:spPr>
        <a:xfrm>
          <a:off x="0" y="3097173"/>
          <a:ext cx="9030785" cy="17255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E0072E-79FE-4970-B223-53090F8E9D09}">
      <dsp:nvSpPr>
        <dsp:cNvPr id="0" name=""/>
        <dsp:cNvSpPr/>
      </dsp:nvSpPr>
      <dsp:spPr>
        <a:xfrm>
          <a:off x="521968" y="3485414"/>
          <a:ext cx="949033" cy="9490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6B5B6A-9D5E-44F0-9D3A-0E53B4476E27}">
      <dsp:nvSpPr>
        <dsp:cNvPr id="0" name=""/>
        <dsp:cNvSpPr/>
      </dsp:nvSpPr>
      <dsp:spPr>
        <a:xfrm>
          <a:off x="1992970" y="3097173"/>
          <a:ext cx="4063853" cy="172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17" tIns="182617" rIns="182617" bIns="182617" numCol="1" spcCol="1270" anchor="ctr" anchorCtr="0">
          <a:noAutofit/>
        </a:bodyPr>
        <a:lstStyle/>
        <a:p>
          <a:pPr marL="0" lvl="0" indent="0" algn="l" defTabSz="1022350" rtl="0">
            <a:lnSpc>
              <a:spcPct val="100000"/>
            </a:lnSpc>
            <a:spcBef>
              <a:spcPct val="0"/>
            </a:spcBef>
            <a:spcAft>
              <a:spcPct val="35000"/>
            </a:spcAft>
            <a:buNone/>
          </a:pPr>
          <a:r>
            <a:rPr lang="en-GB" sz="2300" b="1" kern="1200" dirty="0">
              <a:latin typeface="Trebuchet MS" panose="020B0603020202020204"/>
            </a:rPr>
            <a:t>CHALLENGE: </a:t>
          </a:r>
          <a:r>
            <a:rPr lang="en-GB" sz="2300" kern="1200" dirty="0">
              <a:latin typeface="Trebuchet MS" panose="020B0603020202020204"/>
            </a:rPr>
            <a:t>Difficulty educating employees about the new PWD application process.</a:t>
          </a:r>
          <a:endParaRPr lang="en-US" sz="2300" kern="1200" dirty="0">
            <a:latin typeface="Trebuchet MS" panose="020B0603020202020204"/>
          </a:endParaRPr>
        </a:p>
      </dsp:txBody>
      <dsp:txXfrm>
        <a:off x="1992970" y="3097173"/>
        <a:ext cx="4063853" cy="1725515"/>
      </dsp:txXfrm>
    </dsp:sp>
    <dsp:sp modelId="{2BD796BB-2C20-43DC-B0D2-5752855A3289}">
      <dsp:nvSpPr>
        <dsp:cNvPr id="0" name=""/>
        <dsp:cNvSpPr/>
      </dsp:nvSpPr>
      <dsp:spPr>
        <a:xfrm>
          <a:off x="6056823" y="3097173"/>
          <a:ext cx="2972013" cy="172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17" tIns="182617" rIns="182617" bIns="182617" numCol="1" spcCol="1270" anchor="ctr" anchorCtr="0">
          <a:noAutofit/>
        </a:bodyPr>
        <a:lstStyle/>
        <a:p>
          <a:pPr marL="0" lvl="0" indent="0" algn="l" defTabSz="844550">
            <a:lnSpc>
              <a:spcPct val="100000"/>
            </a:lnSpc>
            <a:spcBef>
              <a:spcPct val="0"/>
            </a:spcBef>
            <a:spcAft>
              <a:spcPct val="35000"/>
            </a:spcAft>
            <a:buNone/>
          </a:pPr>
          <a:r>
            <a:rPr lang="en-GB" sz="1900" b="1" kern="1200" dirty="0">
              <a:latin typeface="Trebuchet MS" panose="020B0603020202020204"/>
            </a:rPr>
            <a:t>SOLUTION: </a:t>
          </a:r>
          <a:r>
            <a:rPr lang="en-GB" sz="1900" kern="1200" dirty="0">
              <a:latin typeface="Trebuchet MS" panose="020B0603020202020204"/>
            </a:rPr>
            <a:t>Printed and digital versions of algorithm and worksheets. Brief informational video about the new process.</a:t>
          </a:r>
          <a:endParaRPr lang="en-US" sz="1900" kern="1200" dirty="0">
            <a:latin typeface="Trebuchet MS" panose="020B0603020202020204"/>
          </a:endParaRPr>
        </a:p>
      </dsp:txBody>
      <dsp:txXfrm>
        <a:off x="6056823" y="3097173"/>
        <a:ext cx="2972013" cy="17255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EF99B-9355-4545-91F7-7074E9C95234}">
      <dsp:nvSpPr>
        <dsp:cNvPr id="0" name=""/>
        <dsp:cNvSpPr/>
      </dsp:nvSpPr>
      <dsp:spPr>
        <a:xfrm>
          <a:off x="0" y="1610"/>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E8623-D2A1-4D9D-96E2-F23F4C71CD59}">
      <dsp:nvSpPr>
        <dsp:cNvPr id="0" name=""/>
        <dsp:cNvSpPr/>
      </dsp:nvSpPr>
      <dsp:spPr>
        <a:xfrm>
          <a:off x="207634" y="156049"/>
          <a:ext cx="377516" cy="3775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07F694-E974-4A8D-B5D3-84D0E9A7D530}">
      <dsp:nvSpPr>
        <dsp:cNvPr id="0" name=""/>
        <dsp:cNvSpPr/>
      </dsp:nvSpPr>
      <dsp:spPr>
        <a:xfrm>
          <a:off x="792785" y="1610"/>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US" sz="1900" kern="1200"/>
            <a:t>Invisible disabilities </a:t>
          </a:r>
        </a:p>
      </dsp:txBody>
      <dsp:txXfrm>
        <a:off x="792785" y="1610"/>
        <a:ext cx="5836018" cy="686394"/>
      </dsp:txXfrm>
    </dsp:sp>
    <dsp:sp modelId="{94683D8F-E350-4453-B4AE-4D5951E6E5E2}">
      <dsp:nvSpPr>
        <dsp:cNvPr id="0" name=""/>
        <dsp:cNvSpPr/>
      </dsp:nvSpPr>
      <dsp:spPr>
        <a:xfrm>
          <a:off x="0" y="859603"/>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0B84B-91B5-42E9-9185-151458A476FA}">
      <dsp:nvSpPr>
        <dsp:cNvPr id="0" name=""/>
        <dsp:cNvSpPr/>
      </dsp:nvSpPr>
      <dsp:spPr>
        <a:xfrm>
          <a:off x="207634" y="1014042"/>
          <a:ext cx="377516" cy="377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E41210-59F5-4F88-BFF4-6264EC891033}">
      <dsp:nvSpPr>
        <dsp:cNvPr id="0" name=""/>
        <dsp:cNvSpPr/>
      </dsp:nvSpPr>
      <dsp:spPr>
        <a:xfrm>
          <a:off x="792785" y="859603"/>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US" sz="1900" kern="1200"/>
            <a:t>Provider bias </a:t>
          </a:r>
        </a:p>
      </dsp:txBody>
      <dsp:txXfrm>
        <a:off x="792785" y="859603"/>
        <a:ext cx="5836018" cy="686394"/>
      </dsp:txXfrm>
    </dsp:sp>
    <dsp:sp modelId="{523F133D-0E7F-4495-A231-CC4E416C28E5}">
      <dsp:nvSpPr>
        <dsp:cNvPr id="0" name=""/>
        <dsp:cNvSpPr/>
      </dsp:nvSpPr>
      <dsp:spPr>
        <a:xfrm>
          <a:off x="0" y="1717596"/>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C11B6-8599-447C-86C5-EF0508A8911A}">
      <dsp:nvSpPr>
        <dsp:cNvPr id="0" name=""/>
        <dsp:cNvSpPr/>
      </dsp:nvSpPr>
      <dsp:spPr>
        <a:xfrm>
          <a:off x="207634" y="1872035"/>
          <a:ext cx="377516" cy="3775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261147-237C-44BC-A4BC-BAF69C83212A}">
      <dsp:nvSpPr>
        <dsp:cNvPr id="0" name=""/>
        <dsp:cNvSpPr/>
      </dsp:nvSpPr>
      <dsp:spPr>
        <a:xfrm>
          <a:off x="792785" y="1717596"/>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US" sz="1900" kern="1200"/>
            <a:t>Provider lack of education </a:t>
          </a:r>
        </a:p>
      </dsp:txBody>
      <dsp:txXfrm>
        <a:off x="792785" y="1717596"/>
        <a:ext cx="5836018" cy="686394"/>
      </dsp:txXfrm>
    </dsp:sp>
    <dsp:sp modelId="{3B252CCA-063D-495F-ADAB-221429A4439E}">
      <dsp:nvSpPr>
        <dsp:cNvPr id="0" name=""/>
        <dsp:cNvSpPr/>
      </dsp:nvSpPr>
      <dsp:spPr>
        <a:xfrm>
          <a:off x="0" y="2575589"/>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19B51-D99C-4A95-BCAF-9BFD9C75B1F2}">
      <dsp:nvSpPr>
        <dsp:cNvPr id="0" name=""/>
        <dsp:cNvSpPr/>
      </dsp:nvSpPr>
      <dsp:spPr>
        <a:xfrm>
          <a:off x="207634" y="2730028"/>
          <a:ext cx="377516" cy="3775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E823BC-771F-44E9-A68C-9131592F4FDD}">
      <dsp:nvSpPr>
        <dsp:cNvPr id="0" name=""/>
        <dsp:cNvSpPr/>
      </dsp:nvSpPr>
      <dsp:spPr>
        <a:xfrm>
          <a:off x="792785" y="2575589"/>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US" sz="1900" kern="1200"/>
            <a:t>Support staff education</a:t>
          </a:r>
        </a:p>
      </dsp:txBody>
      <dsp:txXfrm>
        <a:off x="792785" y="2575589"/>
        <a:ext cx="5836018" cy="686394"/>
      </dsp:txXfrm>
    </dsp:sp>
    <dsp:sp modelId="{DDC26D1B-8F56-47F1-804D-6E301D3A59F3}">
      <dsp:nvSpPr>
        <dsp:cNvPr id="0" name=""/>
        <dsp:cNvSpPr/>
      </dsp:nvSpPr>
      <dsp:spPr>
        <a:xfrm>
          <a:off x="0" y="3433582"/>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598449-2321-4F2C-9A8E-7BD32A00D64B}">
      <dsp:nvSpPr>
        <dsp:cNvPr id="0" name=""/>
        <dsp:cNvSpPr/>
      </dsp:nvSpPr>
      <dsp:spPr>
        <a:xfrm>
          <a:off x="207634" y="3588021"/>
          <a:ext cx="377516" cy="3775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C6657F-AC3E-4745-8900-DDC1EB5EEFAB}">
      <dsp:nvSpPr>
        <dsp:cNvPr id="0" name=""/>
        <dsp:cNvSpPr/>
      </dsp:nvSpPr>
      <dsp:spPr>
        <a:xfrm>
          <a:off x="792785" y="3433582"/>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US" sz="1900" kern="1200"/>
            <a:t>Workload for Social Worker</a:t>
          </a:r>
        </a:p>
      </dsp:txBody>
      <dsp:txXfrm>
        <a:off x="792785" y="3433582"/>
        <a:ext cx="5836018" cy="686394"/>
      </dsp:txXfrm>
    </dsp:sp>
    <dsp:sp modelId="{984506D6-707B-4F24-BA15-8739327A0A54}">
      <dsp:nvSpPr>
        <dsp:cNvPr id="0" name=""/>
        <dsp:cNvSpPr/>
      </dsp:nvSpPr>
      <dsp:spPr>
        <a:xfrm>
          <a:off x="0" y="4291575"/>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2B899-6D18-4195-B0A7-B3123AD38244}">
      <dsp:nvSpPr>
        <dsp:cNvPr id="0" name=""/>
        <dsp:cNvSpPr/>
      </dsp:nvSpPr>
      <dsp:spPr>
        <a:xfrm>
          <a:off x="207634" y="4446014"/>
          <a:ext cx="377516" cy="3775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E297DD-448F-44BA-A675-916D67B3C0F3}">
      <dsp:nvSpPr>
        <dsp:cNvPr id="0" name=""/>
        <dsp:cNvSpPr/>
      </dsp:nvSpPr>
      <dsp:spPr>
        <a:xfrm>
          <a:off x="792785" y="4291575"/>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US" sz="1900" kern="1200"/>
            <a:t>Patient attendance and completion of preparation worksheets, </a:t>
          </a:r>
          <a:r>
            <a:rPr lang="en-US" sz="1900" kern="1200" err="1"/>
            <a:t>etc</a:t>
          </a:r>
        </a:p>
      </dsp:txBody>
      <dsp:txXfrm>
        <a:off x="792785" y="4291575"/>
        <a:ext cx="5836018" cy="6863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08E42-400B-461A-AF5A-D733627356B2}" type="datetimeFigureOut">
              <a:t>10/26/2025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1C23E-0E9C-459E-AC9A-7DD59A7D0EFE}" type="slidenum">
              <a:t>‹#›</a:t>
            </a:fld>
            <a:endParaRPr lang="en-US"/>
          </a:p>
        </p:txBody>
      </p:sp>
    </p:spTree>
    <p:extLst>
      <p:ext uri="{BB962C8B-B14F-4D97-AF65-F5344CB8AC3E}">
        <p14:creationId xmlns:p14="http://schemas.microsoft.com/office/powerpoint/2010/main" val="219498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exels.com/search/nurse%20practitioner%20thirdma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Credit: </a:t>
            </a:r>
            <a:r>
              <a:rPr lang="en-US" err="1"/>
              <a:t>Pexels</a:t>
            </a:r>
            <a:r>
              <a:rPr lang="en-US"/>
              <a:t> stock photos https://www.pexels.com/search/nurse%20practitioner%20thirdman/</a:t>
            </a:r>
          </a:p>
        </p:txBody>
      </p:sp>
      <p:sp>
        <p:nvSpPr>
          <p:cNvPr id="4" name="Slide Number Placeholder 3"/>
          <p:cNvSpPr>
            <a:spLocks noGrp="1"/>
          </p:cNvSpPr>
          <p:nvPr>
            <p:ph type="sldNum" sz="quarter" idx="5"/>
          </p:nvPr>
        </p:nvSpPr>
        <p:spPr/>
        <p:txBody>
          <a:bodyPr/>
          <a:lstStyle/>
          <a:p>
            <a:fld id="{F7C1C23E-0E9C-459E-AC9A-7DD59A7D0EFE}" type="slidenum">
              <a:rPr lang="en-US"/>
              <a:t>2</a:t>
            </a:fld>
            <a:endParaRPr lang="en-US"/>
          </a:p>
        </p:txBody>
      </p:sp>
    </p:spTree>
    <p:extLst>
      <p:ext uri="{BB962C8B-B14F-4D97-AF65-F5344CB8AC3E}">
        <p14:creationId xmlns:p14="http://schemas.microsoft.com/office/powerpoint/2010/main" val="405563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a:t>
            </a:r>
            <a:r>
              <a:rPr lang="en-US" err="1"/>
              <a:t>Pexels</a:t>
            </a:r>
            <a:r>
              <a:rPr lang="en-US"/>
              <a:t> stock photos </a:t>
            </a:r>
            <a:r>
              <a:rPr lang="en-US" dirty="0"/>
              <a:t>https://www.pexels.com/search/nurse%20practitioner%20thirdman/</a:t>
            </a:r>
            <a:endParaRPr lang="en-US"/>
          </a:p>
        </p:txBody>
      </p:sp>
      <p:sp>
        <p:nvSpPr>
          <p:cNvPr id="4" name="Slide Number Placeholder 3"/>
          <p:cNvSpPr>
            <a:spLocks noGrp="1"/>
          </p:cNvSpPr>
          <p:nvPr>
            <p:ph type="sldNum" sz="quarter" idx="5"/>
          </p:nvPr>
        </p:nvSpPr>
        <p:spPr/>
        <p:txBody>
          <a:bodyPr/>
          <a:lstStyle/>
          <a:p>
            <a:fld id="{F7C1C23E-0E9C-459E-AC9A-7DD59A7D0EFE}" type="slidenum">
              <a:rPr lang="en-US"/>
              <a:t>13</a:t>
            </a:fld>
            <a:endParaRPr lang="en-US"/>
          </a:p>
        </p:txBody>
      </p:sp>
    </p:spTree>
    <p:extLst>
      <p:ext uri="{BB962C8B-B14F-4D97-AF65-F5344CB8AC3E}">
        <p14:creationId xmlns:p14="http://schemas.microsoft.com/office/powerpoint/2010/main" val="1263951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1D35"/>
              </a:solidFill>
              <a:ea typeface="Calibri"/>
              <a:cs typeface="Calibri"/>
            </a:endParaRPr>
          </a:p>
        </p:txBody>
      </p:sp>
      <p:sp>
        <p:nvSpPr>
          <p:cNvPr id="4" name="Slide Number Placeholder 3"/>
          <p:cNvSpPr>
            <a:spLocks noGrp="1"/>
          </p:cNvSpPr>
          <p:nvPr>
            <p:ph type="sldNum" sz="quarter" idx="5"/>
          </p:nvPr>
        </p:nvSpPr>
        <p:spPr/>
        <p:txBody>
          <a:bodyPr/>
          <a:lstStyle/>
          <a:p>
            <a:fld id="{F7C1C23E-0E9C-459E-AC9A-7DD59A7D0EFE}" type="slidenum">
              <a:rPr lang="en-US"/>
              <a:t>14</a:t>
            </a:fld>
            <a:endParaRPr lang="en-US"/>
          </a:p>
        </p:txBody>
      </p:sp>
    </p:spTree>
    <p:extLst>
      <p:ext uri="{BB962C8B-B14F-4D97-AF65-F5344CB8AC3E}">
        <p14:creationId xmlns:p14="http://schemas.microsoft.com/office/powerpoint/2010/main" val="153999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PROBLEM STATEMENT</a:t>
            </a:r>
            <a:endParaRPr lang="en-US" dirty="0"/>
          </a:p>
          <a:p>
            <a:r>
              <a:rPr lang="en-US" dirty="0"/>
              <a:t>Primary care providers are resistant to </a:t>
            </a:r>
            <a:r>
              <a:rPr lang="en-US" dirty="0" err="1"/>
              <a:t>completingPersons</a:t>
            </a:r>
            <a:r>
              <a:rPr lang="en-US" dirty="0"/>
              <a:t> with Disabilities (PWD) application forms </a:t>
            </a:r>
            <a:r>
              <a:rPr lang="en-US" dirty="0" err="1"/>
              <a:t>dueto</a:t>
            </a:r>
            <a:r>
              <a:rPr lang="en-US" dirty="0"/>
              <a:t> lack of resources and time required to </a:t>
            </a:r>
            <a:r>
              <a:rPr lang="en-US" dirty="0" err="1"/>
              <a:t>completethe</a:t>
            </a:r>
            <a:r>
              <a:rPr lang="en-US" dirty="0"/>
              <a:t> forms. </a:t>
            </a:r>
          </a:p>
          <a:p>
            <a:endParaRPr lang="en-US" dirty="0"/>
          </a:p>
          <a:p>
            <a:r>
              <a:rPr lang="en-US" b="1" dirty="0"/>
              <a:t>PURPOSE STATEMENT</a:t>
            </a:r>
            <a:endParaRPr lang="en-US" dirty="0"/>
          </a:p>
          <a:p>
            <a:r>
              <a:rPr lang="en-US" dirty="0"/>
              <a:t>To create an algorithm that provides step-by-</a:t>
            </a:r>
            <a:r>
              <a:rPr lang="en-US" dirty="0" err="1"/>
              <a:t>stepguidance</a:t>
            </a:r>
            <a:r>
              <a:rPr lang="en-US" dirty="0"/>
              <a:t> for primary care providers when </a:t>
            </a:r>
            <a:r>
              <a:rPr lang="en-US" dirty="0" err="1"/>
              <a:t>completingPWD</a:t>
            </a:r>
            <a:r>
              <a:rPr lang="en-US" dirty="0"/>
              <a:t> forms. Access to worksheets and guides </a:t>
            </a:r>
            <a:r>
              <a:rPr lang="en-US" dirty="0" err="1"/>
              <a:t>forcompleting</a:t>
            </a:r>
            <a:r>
              <a:rPr lang="en-US" dirty="0"/>
              <a:t> PWDs more efficiently will be provided.</a:t>
            </a:r>
            <a:endParaRPr lang="en-US" dirty="0">
              <a:ea typeface="Calibri"/>
              <a:cs typeface="Calibri"/>
            </a:endParaRPr>
          </a:p>
          <a:p>
            <a:endParaRPr lang="en-US" dirty="0"/>
          </a:p>
          <a:p>
            <a:r>
              <a:rPr lang="en-US" dirty="0">
                <a:ea typeface="Calibri"/>
                <a:cs typeface="Calibri"/>
              </a:rPr>
              <a:t>PICOT Question:</a:t>
            </a:r>
            <a:endParaRPr lang="en-US" dirty="0"/>
          </a:p>
          <a:p>
            <a:r>
              <a:rPr lang="en-US" b="1" dirty="0"/>
              <a:t>For nurse practitioners and physicians in Urgent Primary Care </a:t>
            </a:r>
            <a:r>
              <a:rPr lang="en-US" b="1" dirty="0" err="1"/>
              <a:t>Centres</a:t>
            </a:r>
            <a:r>
              <a:rPr lang="en-US" b="1" dirty="0"/>
              <a:t> </a:t>
            </a:r>
            <a:r>
              <a:rPr lang="en-US" b="1" i="1" dirty="0"/>
              <a:t>(P)</a:t>
            </a:r>
            <a:r>
              <a:rPr lang="en-US" b="1" dirty="0"/>
              <a:t>, does a formalized process with access to resources </a:t>
            </a:r>
            <a:r>
              <a:rPr lang="en-US" b="1" i="1" dirty="0"/>
              <a:t>(I)</a:t>
            </a:r>
            <a:r>
              <a:rPr lang="en-US" b="1" dirty="0"/>
              <a:t> not currently in place </a:t>
            </a:r>
            <a:r>
              <a:rPr lang="en-US" b="1" i="1" dirty="0"/>
              <a:t>(C)</a:t>
            </a:r>
            <a:r>
              <a:rPr lang="en-US" b="1" dirty="0"/>
              <a:t> increase the number of providers willing to complete PWD forms </a:t>
            </a:r>
            <a:r>
              <a:rPr lang="en-US" b="1" i="1" dirty="0"/>
              <a:t>(O) </a:t>
            </a:r>
            <a:r>
              <a:rPr lang="en-US" b="1" dirty="0"/>
              <a:t>over a six-month period </a:t>
            </a:r>
            <a:r>
              <a:rPr lang="en-US" b="1" i="1" dirty="0"/>
              <a:t>(T).</a:t>
            </a:r>
            <a:endParaRPr lang="en-US">
              <a:ea typeface="Calibri"/>
              <a:cs typeface="Calibri"/>
            </a:endParaRPr>
          </a:p>
        </p:txBody>
      </p:sp>
      <p:sp>
        <p:nvSpPr>
          <p:cNvPr id="4" name="Slide Number Placeholder 3"/>
          <p:cNvSpPr>
            <a:spLocks noGrp="1"/>
          </p:cNvSpPr>
          <p:nvPr>
            <p:ph type="sldNum" sz="quarter" idx="5"/>
          </p:nvPr>
        </p:nvSpPr>
        <p:spPr/>
        <p:txBody>
          <a:bodyPr/>
          <a:lstStyle/>
          <a:p>
            <a:fld id="{F7C1C23E-0E9C-459E-AC9A-7DD59A7D0EFE}" type="slidenum">
              <a:rPr lang="en-US"/>
              <a:t>3</a:t>
            </a:fld>
            <a:endParaRPr lang="en-US"/>
          </a:p>
        </p:txBody>
      </p:sp>
    </p:spTree>
    <p:extLst>
      <p:ext uri="{BB962C8B-B14F-4D97-AF65-F5344CB8AC3E}">
        <p14:creationId xmlns:p14="http://schemas.microsoft.com/office/powerpoint/2010/main" val="395473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Persons with Disabilities (PWD) designation is a British Columbia government program that provides financial and medical support to individuals with severe and prolonged disabilities in BC. This program helps eligible individuals by offering financial assistance, healthcare coverage, and additional benefits to support daily living.</a:t>
            </a:r>
          </a:p>
          <a:p>
            <a:endParaRPr lang="en-US" dirty="0">
              <a:ea typeface="Calibri"/>
              <a:cs typeface="Calibri"/>
            </a:endParaRPr>
          </a:p>
          <a:p>
            <a:r>
              <a:rPr lang="en-US" dirty="0"/>
              <a:t>To qualify for PWD, you must:</a:t>
            </a:r>
            <a:endParaRPr lang="en-US" dirty="0">
              <a:ea typeface="Calibri"/>
              <a:cs typeface="Calibri"/>
            </a:endParaRPr>
          </a:p>
          <a:p>
            <a:r>
              <a:rPr lang="en-US" dirty="0"/>
              <a:t>• Be 18 years or older or within 6 months of turning 18 years old.</a:t>
            </a:r>
            <a:endParaRPr lang="en-US" dirty="0">
              <a:ea typeface="Calibri"/>
              <a:cs typeface="Calibri"/>
            </a:endParaRPr>
          </a:p>
          <a:p>
            <a:r>
              <a:rPr lang="en-US" dirty="0"/>
              <a:t>• Live in British Columbia.</a:t>
            </a:r>
            <a:endParaRPr lang="en-US" dirty="0">
              <a:ea typeface="Calibri"/>
              <a:cs typeface="Calibri"/>
            </a:endParaRPr>
          </a:p>
          <a:p>
            <a:r>
              <a:rPr lang="en-US" dirty="0"/>
              <a:t>• Have a severe and prolonged disability that significantly restricts your ability to complete daily living activities, such as:</a:t>
            </a:r>
            <a:endParaRPr lang="en-US" dirty="0">
              <a:ea typeface="Calibri"/>
              <a:cs typeface="Calibri"/>
            </a:endParaRPr>
          </a:p>
          <a:p>
            <a:r>
              <a:rPr lang="en-US" dirty="0"/>
              <a:t>--&gt; Mobility challenges</a:t>
            </a:r>
            <a:endParaRPr lang="en-US" dirty="0">
              <a:ea typeface="Calibri"/>
              <a:cs typeface="Calibri"/>
            </a:endParaRPr>
          </a:p>
          <a:p>
            <a:r>
              <a:rPr lang="en-US" dirty="0"/>
              <a:t>--&gt; Cognitive impairments</a:t>
            </a:r>
            <a:endParaRPr lang="en-US" dirty="0">
              <a:ea typeface="Calibri"/>
              <a:cs typeface="Calibri"/>
            </a:endParaRPr>
          </a:p>
          <a:p>
            <a:r>
              <a:rPr lang="en-US" dirty="0"/>
              <a:t>--&gt; Chronic medical conditions</a:t>
            </a:r>
            <a:endParaRPr lang="en-US" dirty="0">
              <a:ea typeface="Calibri"/>
              <a:cs typeface="Calibri"/>
            </a:endParaRPr>
          </a:p>
          <a:p>
            <a:r>
              <a:rPr lang="en-US" dirty="0"/>
              <a:t>--&gt; Mental health disorders</a:t>
            </a:r>
            <a:endParaRPr lang="en-US" dirty="0">
              <a:ea typeface="Calibri"/>
              <a:cs typeface="Calibri"/>
            </a:endParaRPr>
          </a:p>
          <a:p>
            <a:r>
              <a:rPr lang="en-US" dirty="0"/>
              <a:t>• Require ongoing help from another person, an assistive device, or a service animal to manage daily tasks.</a:t>
            </a:r>
            <a:endParaRPr lang="en-US" dirty="0">
              <a:ea typeface="Calibri"/>
              <a:cs typeface="Calibri"/>
            </a:endParaRPr>
          </a:p>
          <a:p>
            <a:r>
              <a:rPr lang="en-US" dirty="0"/>
              <a:t>• Have financial need that is determined based on income and assets.</a:t>
            </a:r>
            <a:endParaRPr lang="en-US" dirty="0">
              <a:ea typeface="Calibri"/>
              <a:cs typeface="Calibri"/>
            </a:endParaRPr>
          </a:p>
          <a:p>
            <a:endParaRPr lang="en-US" dirty="0">
              <a:ea typeface="Calibri"/>
              <a:cs typeface="Calibri"/>
            </a:endParaRPr>
          </a:p>
          <a:p>
            <a:r>
              <a:rPr lang="en-US" b="1" dirty="0"/>
              <a:t>Benefits of PWD</a:t>
            </a:r>
            <a:endParaRPr lang="en-US" b="1" dirty="0">
              <a:ea typeface="Calibri"/>
              <a:cs typeface="Calibri"/>
            </a:endParaRPr>
          </a:p>
          <a:p>
            <a:r>
              <a:rPr lang="en-US" b="1" dirty="0"/>
              <a:t>1 - Monthly Financial Assistance</a:t>
            </a:r>
            <a:endParaRPr lang="en-US" dirty="0"/>
          </a:p>
          <a:p>
            <a:r>
              <a:rPr lang="en-US" dirty="0"/>
              <a:t>• Monthly stipend</a:t>
            </a:r>
            <a:endParaRPr lang="en-US" dirty="0">
              <a:ea typeface="Calibri"/>
              <a:cs typeface="Calibri"/>
            </a:endParaRPr>
          </a:p>
          <a:p>
            <a:r>
              <a:rPr lang="en-US" dirty="0"/>
              <a:t>• Couples and families may receive additional financial support based on number of dependent children and household income.</a:t>
            </a:r>
            <a:endParaRPr lang="en-US" dirty="0">
              <a:ea typeface="Calibri"/>
              <a:cs typeface="Calibri"/>
            </a:endParaRPr>
          </a:p>
          <a:p>
            <a:r>
              <a:rPr lang="en-US" dirty="0"/>
              <a:t> </a:t>
            </a:r>
            <a:endParaRPr lang="en-US" dirty="0">
              <a:ea typeface="Calibri"/>
              <a:cs typeface="Calibri"/>
            </a:endParaRPr>
          </a:p>
          <a:p>
            <a:r>
              <a:rPr lang="en-US" b="1" dirty="0"/>
              <a:t>2 - Medical and Prescription Coverage</a:t>
            </a:r>
            <a:endParaRPr lang="en-US" dirty="0"/>
          </a:p>
          <a:p>
            <a:pPr marL="171450" indent="-171450">
              <a:buFont typeface="Calibri"/>
              <a:buChar char="-"/>
            </a:pPr>
            <a:r>
              <a:rPr lang="en-US" dirty="0">
                <a:ea typeface="Calibri"/>
                <a:cs typeface="Calibri"/>
              </a:rPr>
              <a:t>Prescriptions and essential healthcare services continue to be covered by basic provincial pharmacare</a:t>
            </a:r>
          </a:p>
          <a:p>
            <a:pPr>
              <a:buFont typeface="Calibri"/>
              <a:buChar char="-"/>
            </a:pPr>
            <a:r>
              <a:rPr lang="en-US" b="1" dirty="0"/>
              <a:t>Dental and Vision Care:</a:t>
            </a:r>
            <a:r>
              <a:rPr lang="en-US" dirty="0"/>
              <a:t> Includes basic dental services and eye exams every two years.</a:t>
            </a:r>
            <a:endParaRPr lang="en-US" b="1" dirty="0">
              <a:ea typeface="Calibri"/>
              <a:cs typeface="Calibri"/>
            </a:endParaRPr>
          </a:p>
          <a:p>
            <a:pPr>
              <a:buFont typeface="Calibri"/>
              <a:buChar char="-"/>
            </a:pPr>
            <a:r>
              <a:rPr lang="en-US" b="1" dirty="0"/>
              <a:t>• Medical Equipment &amp; Devices: </a:t>
            </a:r>
            <a:r>
              <a:rPr lang="en-US" dirty="0"/>
              <a:t>Mobility aids, prosthetics, orthotics, and medical supplies.</a:t>
            </a:r>
            <a:endParaRPr lang="en-US" dirty="0">
              <a:ea typeface="Calibri"/>
              <a:cs typeface="Calibri"/>
            </a:endParaRPr>
          </a:p>
          <a:p>
            <a:pPr>
              <a:buFont typeface="Calibri"/>
              <a:buChar char="-"/>
            </a:pPr>
            <a:r>
              <a:rPr lang="en-US" dirty="0"/>
              <a:t>• Dietary Supplements</a:t>
            </a:r>
            <a:endParaRPr lang="en-US" dirty="0">
              <a:ea typeface="Calibri" panose="020F0502020204030204"/>
              <a:cs typeface="Calibri" panose="020F0502020204030204"/>
            </a:endParaRPr>
          </a:p>
          <a:p>
            <a:pPr>
              <a:buFont typeface="Arial"/>
              <a:buChar char="•"/>
            </a:pPr>
            <a:r>
              <a:rPr lang="en-US" dirty="0">
                <a:ea typeface="Calibri" panose="020F0502020204030204"/>
                <a:cs typeface="Calibri" panose="020F0502020204030204"/>
              </a:rPr>
              <a:t>Podiatry, chiropractor, massage therapy, physiotherapy, occupational therapy, and psychotherapy is also covered </a:t>
            </a:r>
          </a:p>
          <a:p>
            <a:pPr>
              <a:buFont typeface="Calibri"/>
              <a:buChar char="-"/>
            </a:pPr>
            <a:endParaRPr lang="en-US" b="1" dirty="0"/>
          </a:p>
          <a:p>
            <a:r>
              <a:rPr lang="en-US" b="1" dirty="0"/>
              <a:t>3 - Transportation &amp; Discounts</a:t>
            </a:r>
            <a:endParaRPr lang="en-US" b="1" dirty="0">
              <a:ea typeface="Calibri"/>
              <a:cs typeface="Calibri"/>
            </a:endParaRPr>
          </a:p>
          <a:p>
            <a:pPr>
              <a:buFont typeface="Calibri"/>
              <a:buChar char="-"/>
            </a:pPr>
            <a:r>
              <a:rPr lang="en-US" b="1" dirty="0"/>
              <a:t>• </a:t>
            </a:r>
            <a:r>
              <a:rPr lang="en-US" dirty="0"/>
              <a:t>Reduced-cost transit passes.</a:t>
            </a:r>
            <a:endParaRPr lang="en-US" dirty="0">
              <a:ea typeface="Calibri"/>
              <a:cs typeface="Calibri"/>
            </a:endParaRPr>
          </a:p>
          <a:p>
            <a:pPr>
              <a:buFont typeface="Calibri"/>
              <a:buChar char="-"/>
            </a:pPr>
            <a:r>
              <a:rPr lang="en-US" b="1" dirty="0"/>
              <a:t>• </a:t>
            </a:r>
            <a:r>
              <a:rPr lang="en-US" dirty="0"/>
              <a:t>Savings on fuel purchases for those with mobility disabilities.</a:t>
            </a:r>
            <a:endParaRPr lang="en-US" dirty="0">
              <a:ea typeface="Calibri"/>
              <a:cs typeface="Calibri"/>
            </a:endParaRPr>
          </a:p>
          <a:p>
            <a:pPr>
              <a:buFont typeface="Calibri"/>
              <a:buChar char="-"/>
            </a:pPr>
            <a:r>
              <a:rPr lang="en-US" b="1" dirty="0"/>
              <a:t>• </a:t>
            </a:r>
            <a:r>
              <a:rPr lang="en-US" dirty="0"/>
              <a:t>Accessible transit services.</a:t>
            </a:r>
            <a:endParaRPr lang="en-US" dirty="0">
              <a:ea typeface="Calibri"/>
              <a:cs typeface="Calibri"/>
            </a:endParaRPr>
          </a:p>
          <a:p>
            <a:pPr>
              <a:buFont typeface="Calibri"/>
              <a:buChar char="-"/>
            </a:pPr>
            <a:endParaRPr lang="en-US" dirty="0">
              <a:ea typeface="Calibri"/>
              <a:cs typeface="Calibri"/>
            </a:endParaRPr>
          </a:p>
          <a:p>
            <a:r>
              <a:rPr lang="en-US" b="1" dirty="0"/>
              <a:t>4 - Employment &amp; Education Support</a:t>
            </a:r>
            <a:endParaRPr lang="en-US" dirty="0"/>
          </a:p>
          <a:p>
            <a:r>
              <a:rPr lang="en-US" dirty="0"/>
              <a:t>• PWD recipients can work and still receive benefits with an earnings exemption.</a:t>
            </a:r>
            <a:endParaRPr lang="en-US" dirty="0">
              <a:ea typeface="Calibri"/>
              <a:cs typeface="Calibri"/>
            </a:endParaRPr>
          </a:p>
          <a:p>
            <a:r>
              <a:rPr lang="en-US" dirty="0"/>
              <a:t>• </a:t>
            </a:r>
            <a:r>
              <a:rPr lang="en-US" b="1" dirty="0"/>
              <a:t>Disability Assistance Supplements: </a:t>
            </a:r>
            <a:r>
              <a:rPr lang="en-US" dirty="0"/>
              <a:t>Support for employment, education, and training.</a:t>
            </a:r>
            <a:endParaRPr lang="en-US" dirty="0">
              <a:ea typeface="Calibri"/>
              <a:cs typeface="Calibri"/>
            </a:endParaRPr>
          </a:p>
          <a:p>
            <a:endParaRPr lang="en-US" dirty="0">
              <a:ea typeface="Calibri"/>
              <a:cs typeface="Calibri"/>
            </a:endParaRPr>
          </a:p>
          <a:p>
            <a:r>
              <a:rPr lang="en-US" dirty="0">
                <a:ea typeface="Calibri"/>
                <a:cs typeface="Calibri"/>
              </a:rPr>
              <a:t>5- </a:t>
            </a:r>
            <a:r>
              <a:rPr lang="en-US" b="1" dirty="0"/>
              <a:t>Other Benefits</a:t>
            </a:r>
            <a:endParaRPr lang="en-US" dirty="0">
              <a:ea typeface="Calibri"/>
              <a:cs typeface="Calibri"/>
            </a:endParaRPr>
          </a:p>
          <a:p>
            <a:r>
              <a:rPr lang="en-US" b="1" dirty="0"/>
              <a:t>• Crisis Supplements</a:t>
            </a:r>
            <a:r>
              <a:rPr lang="en-US" dirty="0"/>
              <a:t> for unexpected expenses (i.e. medical needs, displacement due to wildfires, </a:t>
            </a:r>
            <a:r>
              <a:rPr lang="en-US" dirty="0" err="1"/>
              <a:t>etc</a:t>
            </a:r>
            <a:r>
              <a:rPr lang="en-US" dirty="0"/>
              <a:t>).</a:t>
            </a:r>
            <a:endParaRPr lang="en-US" dirty="0">
              <a:ea typeface="Calibri"/>
              <a:cs typeface="Calibri"/>
            </a:endParaRPr>
          </a:p>
          <a:p>
            <a:pPr marL="171450" indent="-171450">
              <a:buFont typeface="Calibri"/>
              <a:buChar char="-"/>
            </a:pPr>
            <a:r>
              <a:rPr lang="en-US" dirty="0">
                <a:ea typeface="Calibri"/>
                <a:cs typeface="Calibri"/>
              </a:rPr>
              <a:t>Discounts with select government services such as camping and angling licensing, </a:t>
            </a:r>
          </a:p>
          <a:p>
            <a:endParaRPr lang="en-US" dirty="0">
              <a:ea typeface="Calibri"/>
              <a:cs typeface="Calibri"/>
            </a:endParaRPr>
          </a:p>
          <a:p>
            <a:pPr>
              <a:buFont typeface="Calibri"/>
              <a:buChar char="-"/>
            </a:pPr>
            <a:endParaRPr lang="en-US" b="1" dirty="0">
              <a:ea typeface="Calibri"/>
              <a:cs typeface="Calibri"/>
            </a:endParaRPr>
          </a:p>
          <a:p>
            <a:pPr marL="171450" indent="-171450">
              <a:buFont typeface="Calibri"/>
              <a:buChar char="-"/>
            </a:pP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F7C1C23E-0E9C-459E-AC9A-7DD59A7D0EFE}" type="slidenum">
              <a:rPr lang="en-US"/>
              <a:t>4</a:t>
            </a:fld>
            <a:endParaRPr lang="en-US"/>
          </a:p>
        </p:txBody>
      </p:sp>
    </p:spTree>
    <p:extLst>
      <p:ext uri="{BB962C8B-B14F-4D97-AF65-F5344CB8AC3E}">
        <p14:creationId xmlns:p14="http://schemas.microsoft.com/office/powerpoint/2010/main" val="74109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Speaker notes  Authoritative Leadership Style</a:t>
            </a:r>
          </a:p>
          <a:p>
            <a:r>
              <a:rPr lang="en-US" dirty="0"/>
              <a:t>Zhang et al. (2025) examined how authoritarian leadership among nursing managers influences burnout in younger nurses, with workplace climate and psychological capital acting as mediators.</a:t>
            </a:r>
            <a:endParaRPr lang="en-US" dirty="0">
              <a:ea typeface="Calibri"/>
              <a:cs typeface="Calibri"/>
            </a:endParaRPr>
          </a:p>
          <a:p>
            <a:r>
              <a:rPr lang="en-US" dirty="0"/>
              <a:t>The study found that rigid, top-down leadership styles decrease staff motivation and engagement, leading to emotional exhaustion and higher turnover intentions.</a:t>
            </a:r>
            <a:endParaRPr lang="en-US" dirty="0">
              <a:ea typeface="Calibri"/>
              <a:cs typeface="Calibri"/>
            </a:endParaRPr>
          </a:p>
          <a:p>
            <a:r>
              <a:rPr lang="en-US" dirty="0"/>
              <a:t>The authors concluded that supportive and participative leadership approaches can reduce burnout and enhance team performance</a:t>
            </a:r>
            <a:r>
              <a:rPr lang="en-US" b="1" dirty="0"/>
              <a:t>.</a:t>
            </a:r>
            <a:endParaRPr lang="en-US" dirty="0"/>
          </a:p>
          <a:p>
            <a:endParaRPr lang="en-US" b="1" dirty="0">
              <a:ea typeface="Calibri"/>
              <a:cs typeface="Calibri"/>
            </a:endParaRPr>
          </a:p>
          <a:p>
            <a:r>
              <a:rPr lang="en-US" dirty="0"/>
              <a:t>Beginning the PWD algorithm project with authoritarian leadership emphasizes structure and accountability but can hinder collaboration, reduce morale, and increase resistance or burnout. </a:t>
            </a:r>
            <a:endParaRPr lang="en-US" dirty="0">
              <a:ea typeface="Calibri"/>
              <a:cs typeface="Calibri"/>
            </a:endParaRPr>
          </a:p>
          <a:p>
            <a:r>
              <a:rPr lang="en-US" dirty="0"/>
              <a:t>Combining authoritative guidance with transformational leadership—like empowerment, shared decisions, and recognition—enhances engagement and supports long-term success.</a:t>
            </a:r>
            <a:endParaRPr lang="en-US" dirty="0">
              <a:ea typeface="Calibri"/>
              <a:cs typeface="Calibri"/>
            </a:endParaRPr>
          </a:p>
          <a:p>
            <a:endParaRPr lang="en-US" dirty="0">
              <a:ea typeface="Calibri"/>
              <a:cs typeface="Calibri"/>
            </a:endParaRPr>
          </a:p>
          <a:p>
            <a:r>
              <a:rPr lang="en-US" dirty="0">
                <a:ea typeface="Calibri"/>
                <a:cs typeface="Calibri"/>
              </a:rPr>
              <a:t>Transformational Leadership Style –Speaker Notes </a:t>
            </a:r>
          </a:p>
          <a:p>
            <a:r>
              <a:rPr lang="en-US" dirty="0"/>
              <a:t>Deng et al. (2022) found that transformational leadership enhances positive organizational achievement outcomes by promoting collaboration, motivation, and innovation.</a:t>
            </a:r>
            <a:endParaRPr lang="en-US" dirty="0">
              <a:ea typeface="Calibri"/>
              <a:cs typeface="Calibri"/>
            </a:endParaRPr>
          </a:p>
          <a:p>
            <a:endParaRPr lang="en-US" dirty="0"/>
          </a:p>
          <a:p>
            <a:r>
              <a:rPr lang="en-US" dirty="0"/>
              <a:t> Leaders who communicate a clear vision and show authenticity increase employee engagement and job satisfaction.</a:t>
            </a:r>
            <a:endParaRPr lang="en-US" dirty="0">
              <a:ea typeface="Calibri" panose="020F0502020204030204"/>
              <a:cs typeface="Calibri" panose="020F0502020204030204"/>
            </a:endParaRPr>
          </a:p>
          <a:p>
            <a:endParaRPr lang="en-US" dirty="0"/>
          </a:p>
          <a:p>
            <a:r>
              <a:rPr lang="en-US" dirty="0"/>
              <a:t> Its success depends on balancing empathy with strategic guidance, boosting team cohesion and performance.</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b="1" dirty="0">
              <a:ea typeface="Calibri"/>
              <a:cs typeface="Calibri"/>
            </a:endParaRPr>
          </a:p>
          <a:p>
            <a:endParaRPr lang="en-US" b="1" dirty="0">
              <a:ea typeface="Calibri"/>
              <a:cs typeface="Calibri"/>
            </a:endParaRPr>
          </a:p>
          <a:p>
            <a:endParaRPr lang="en-US" b="1"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7C1C23E-0E9C-459E-AC9A-7DD59A7D0EFE}" type="slidenum">
              <a:t>5</a:t>
            </a:fld>
            <a:endParaRPr lang="en-US"/>
          </a:p>
        </p:txBody>
      </p:sp>
    </p:spTree>
    <p:extLst>
      <p:ext uri="{BB962C8B-B14F-4D97-AF65-F5344CB8AC3E}">
        <p14:creationId xmlns:p14="http://schemas.microsoft.com/office/powerpoint/2010/main" val="395909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7ED7C-220C-85AF-2739-802402A4E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159B4-7CAF-FD6C-C616-5A344C1F5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783FE-8902-221D-E21F-88B8585033A4}"/>
              </a:ext>
            </a:extLst>
          </p:cNvPr>
          <p:cNvSpPr>
            <a:spLocks noGrp="1"/>
          </p:cNvSpPr>
          <p:nvPr>
            <p:ph type="body" idx="1"/>
          </p:nvPr>
        </p:nvSpPr>
        <p:spPr/>
        <p:txBody>
          <a:bodyPr/>
          <a:lstStyle/>
          <a:p>
            <a:r>
              <a:rPr lang="en-US" dirty="0">
                <a:ea typeface="Calibri"/>
                <a:cs typeface="Calibri"/>
              </a:rPr>
              <a:t>Speaker notes  Authoritative Leadership Style</a:t>
            </a:r>
          </a:p>
          <a:p>
            <a:r>
              <a:rPr lang="en-US" dirty="0"/>
              <a:t>Zhang et al. (2025) examined how authoritarian leadership among nursing managers influences burnout in younger nurses, with workplace climate and psychological capital acting as mediators.</a:t>
            </a:r>
            <a:endParaRPr lang="en-US" dirty="0">
              <a:ea typeface="Calibri"/>
              <a:cs typeface="Calibri"/>
            </a:endParaRPr>
          </a:p>
          <a:p>
            <a:r>
              <a:rPr lang="en-US" dirty="0"/>
              <a:t>The study found that rigid, top-down leadership styles decrease staff motivation and engagement, leading to emotional exhaustion and higher turnover intentions.</a:t>
            </a:r>
            <a:endParaRPr lang="en-US" dirty="0">
              <a:ea typeface="Calibri"/>
              <a:cs typeface="Calibri"/>
            </a:endParaRPr>
          </a:p>
          <a:p>
            <a:r>
              <a:rPr lang="en-US" dirty="0"/>
              <a:t>The authors concluded that supportive and participative leadership approaches can reduce burnout and enhance team performance</a:t>
            </a:r>
            <a:r>
              <a:rPr lang="en-US" b="1" dirty="0"/>
              <a:t>.</a:t>
            </a:r>
            <a:endParaRPr lang="en-US" dirty="0"/>
          </a:p>
          <a:p>
            <a:endParaRPr lang="en-US" b="1" dirty="0">
              <a:ea typeface="Calibri"/>
              <a:cs typeface="Calibri"/>
            </a:endParaRPr>
          </a:p>
          <a:p>
            <a:r>
              <a:rPr lang="en-US" dirty="0"/>
              <a:t>Beginning the PWD algorithm project with authoritarian leadership emphasizes structure and accountability but can hinder collaboration, reduce morale, and increase resistance or burnout. </a:t>
            </a:r>
            <a:endParaRPr lang="en-US" dirty="0">
              <a:ea typeface="Calibri"/>
              <a:cs typeface="Calibri"/>
            </a:endParaRPr>
          </a:p>
          <a:p>
            <a:r>
              <a:rPr lang="en-US" dirty="0"/>
              <a:t>Combining authoritative guidance with transformational leadership—like empowerment, shared decisions, and recognition—enhances engagement and supports long-term success.</a:t>
            </a:r>
            <a:endParaRPr lang="en-US" dirty="0">
              <a:ea typeface="Calibri"/>
              <a:cs typeface="Calibri"/>
            </a:endParaRPr>
          </a:p>
          <a:p>
            <a:endParaRPr lang="en-US" dirty="0">
              <a:ea typeface="Calibri"/>
              <a:cs typeface="Calibri"/>
            </a:endParaRPr>
          </a:p>
          <a:p>
            <a:r>
              <a:rPr lang="en-US" dirty="0">
                <a:ea typeface="Calibri"/>
                <a:cs typeface="Calibri"/>
              </a:rPr>
              <a:t>Transformational Leadership Style –Speaker Notes </a:t>
            </a:r>
          </a:p>
          <a:p>
            <a:r>
              <a:rPr lang="en-US" dirty="0"/>
              <a:t>Deng et al. (2022) found that transformational leadership enhances positive organizational achievement outcomes by promoting collaboration, motivation, and innovation.</a:t>
            </a:r>
            <a:endParaRPr lang="en-US" dirty="0">
              <a:ea typeface="Calibri"/>
              <a:cs typeface="Calibri"/>
            </a:endParaRPr>
          </a:p>
          <a:p>
            <a:endParaRPr lang="en-US" dirty="0"/>
          </a:p>
          <a:p>
            <a:r>
              <a:rPr lang="en-US" dirty="0"/>
              <a:t> Leaders who communicate a clear vision and show authenticity increase employee engagement and job satisfaction.</a:t>
            </a:r>
            <a:endParaRPr lang="en-US" dirty="0">
              <a:ea typeface="Calibri" panose="020F0502020204030204"/>
              <a:cs typeface="Calibri" panose="020F0502020204030204"/>
            </a:endParaRPr>
          </a:p>
          <a:p>
            <a:endParaRPr lang="en-US" dirty="0"/>
          </a:p>
          <a:p>
            <a:r>
              <a:rPr lang="en-US" dirty="0"/>
              <a:t> Its success depends on balancing empathy with strategic guidance, boosting team cohesion and performance.</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b="1" dirty="0">
              <a:ea typeface="Calibri"/>
              <a:cs typeface="Calibri"/>
            </a:endParaRPr>
          </a:p>
          <a:p>
            <a:endParaRPr lang="en-US" b="1" dirty="0">
              <a:ea typeface="Calibri"/>
              <a:cs typeface="Calibri"/>
            </a:endParaRPr>
          </a:p>
          <a:p>
            <a:endParaRPr lang="en-US" b="1"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5CC55B1A-ECB7-72DE-17FC-FE67D5563D06}"/>
              </a:ext>
            </a:extLst>
          </p:cNvPr>
          <p:cNvSpPr>
            <a:spLocks noGrp="1"/>
          </p:cNvSpPr>
          <p:nvPr>
            <p:ph type="sldNum" sz="quarter" idx="5"/>
          </p:nvPr>
        </p:nvSpPr>
        <p:spPr/>
        <p:txBody>
          <a:bodyPr/>
          <a:lstStyle/>
          <a:p>
            <a:fld id="{F7C1C23E-0E9C-459E-AC9A-7DD59A7D0EFE}" type="slidenum">
              <a:t>6</a:t>
            </a:fld>
            <a:endParaRPr lang="en-US"/>
          </a:p>
        </p:txBody>
      </p:sp>
    </p:spTree>
    <p:extLst>
      <p:ext uri="{BB962C8B-B14F-4D97-AF65-F5344CB8AC3E}">
        <p14:creationId xmlns:p14="http://schemas.microsoft.com/office/powerpoint/2010/main" val="1119053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Urgent Primary Care Centre has a fairly straightforward leadership structure. </a:t>
            </a:r>
          </a:p>
          <a:p>
            <a:r>
              <a:rPr lang="en-US">
                <a:ea typeface="Calibri"/>
                <a:cs typeface="Calibri"/>
              </a:rPr>
              <a:t>A primary care director oversees the site director. The site director leads the Team Leads from all professional groups working on site. These include the Nurse Practitioners, Physicians, Nurses, Social Workers, and Administration. </a:t>
            </a:r>
          </a:p>
          <a:p>
            <a:r>
              <a:rPr lang="en-US">
                <a:ea typeface="Calibri"/>
                <a:cs typeface="Calibri"/>
              </a:rPr>
              <a:t>For this project, the sponsor will be the NP Team Lead who identifies the expert within the provider workforce, who is a casual Nurse Practitioner. </a:t>
            </a:r>
          </a:p>
          <a:p>
            <a:r>
              <a:rPr lang="en-US">
                <a:ea typeface="Calibri"/>
                <a:cs typeface="Calibri"/>
              </a:rPr>
              <a:t>The stakeholders are the team leads of each professional group.</a:t>
            </a:r>
          </a:p>
        </p:txBody>
      </p:sp>
      <p:sp>
        <p:nvSpPr>
          <p:cNvPr id="4" name="Slide Number Placeholder 3"/>
          <p:cNvSpPr>
            <a:spLocks noGrp="1"/>
          </p:cNvSpPr>
          <p:nvPr>
            <p:ph type="sldNum" sz="quarter" idx="5"/>
          </p:nvPr>
        </p:nvSpPr>
        <p:spPr/>
        <p:txBody>
          <a:bodyPr/>
          <a:lstStyle/>
          <a:p>
            <a:fld id="{F7C1C23E-0E9C-459E-AC9A-7DD59A7D0EFE}" type="slidenum">
              <a:rPr lang="en-US"/>
              <a:t>7</a:t>
            </a:fld>
            <a:endParaRPr lang="en-US"/>
          </a:p>
        </p:txBody>
      </p:sp>
    </p:spTree>
    <p:extLst>
      <p:ext uri="{BB962C8B-B14F-4D97-AF65-F5344CB8AC3E}">
        <p14:creationId xmlns:p14="http://schemas.microsoft.com/office/powerpoint/2010/main" val="361051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Char char="•"/>
            </a:pPr>
            <a:r>
              <a:rPr lang="en-US" dirty="0">
                <a:solidFill>
                  <a:srgbClr val="404040"/>
                </a:solidFill>
              </a:rPr>
              <a:t>Strategies to accomplish the vision </a:t>
            </a:r>
            <a:endParaRPr lang="en-US" dirty="0"/>
          </a:p>
          <a:p>
            <a:pPr marL="742950" lvl="2" indent="-342900">
              <a:buFont typeface="Wingdings,Sans-Serif"/>
              <a:buChar char="•"/>
            </a:pPr>
            <a:r>
              <a:rPr lang="en-US" dirty="0">
                <a:solidFill>
                  <a:srgbClr val="404040"/>
                </a:solidFill>
              </a:rPr>
              <a:t>Find sponsor and lead expert </a:t>
            </a:r>
            <a:endParaRPr lang="en-US" dirty="0"/>
          </a:p>
          <a:p>
            <a:pPr marL="742950" lvl="2" indent="-342900">
              <a:buFont typeface="Wingdings,Sans-Serif"/>
              <a:buChar char="•"/>
            </a:pPr>
            <a:r>
              <a:rPr lang="en-US" dirty="0">
                <a:solidFill>
                  <a:srgbClr val="404040"/>
                </a:solidFill>
              </a:rPr>
              <a:t>Research process of completing PWDs </a:t>
            </a:r>
            <a:endParaRPr lang="en-US" dirty="0"/>
          </a:p>
          <a:p>
            <a:pPr marL="742950" lvl="2" indent="-342900">
              <a:buFont typeface="Wingdings,Sans-Serif"/>
              <a:buChar char="•"/>
            </a:pPr>
            <a:r>
              <a:rPr lang="en-US" dirty="0">
                <a:solidFill>
                  <a:srgbClr val="404040"/>
                </a:solidFill>
              </a:rPr>
              <a:t>Speak with team members about their potential role in the process</a:t>
            </a:r>
            <a:endParaRPr lang="en-US" dirty="0"/>
          </a:p>
          <a:p>
            <a:pPr marL="742950" lvl="2" indent="-342900">
              <a:buFont typeface="Wingdings,Sans-Serif"/>
              <a:buChar char="•"/>
            </a:pPr>
            <a:r>
              <a:rPr lang="en-US" dirty="0">
                <a:solidFill>
                  <a:srgbClr val="404040"/>
                </a:solidFill>
              </a:rPr>
              <a:t>Source worksheets already in use and adapt to the UPCC setting</a:t>
            </a:r>
            <a:endParaRPr lang="en-US" dirty="0"/>
          </a:p>
          <a:p>
            <a:pPr marL="742950" lvl="2" indent="-342900">
              <a:buFont typeface="Wingdings,Sans-Serif"/>
              <a:buChar char="•"/>
            </a:pPr>
            <a:r>
              <a:rPr lang="en-US" dirty="0">
                <a:solidFill>
                  <a:srgbClr val="404040"/>
                </a:solidFill>
              </a:rPr>
              <a:t>Lead expert and sponsor develop algorithm </a:t>
            </a:r>
            <a:endParaRPr lang="en-US" dirty="0"/>
          </a:p>
          <a:p>
            <a:pPr marL="742950" lvl="2" indent="-342900">
              <a:buFont typeface="Wingdings,Sans-Serif"/>
              <a:buChar char="•"/>
            </a:pPr>
            <a:endParaRPr lang="en-US" dirty="0"/>
          </a:p>
          <a:p>
            <a:pPr marL="342900" lvl="1" indent="-342900">
              <a:buFont typeface="Wingdings,Sans-Serif"/>
              <a:buChar char="•"/>
            </a:pPr>
            <a:r>
              <a:rPr lang="en-US" dirty="0">
                <a:solidFill>
                  <a:srgbClr val="404040"/>
                </a:solidFill>
              </a:rPr>
              <a:t>Network across the leadership groups </a:t>
            </a:r>
            <a:endParaRPr lang="en-US" dirty="0"/>
          </a:p>
          <a:p>
            <a:pPr marL="742950" lvl="2" indent="-342900">
              <a:buFont typeface="Wingdings,Sans-Serif"/>
              <a:buChar char="•"/>
            </a:pPr>
            <a:r>
              <a:rPr lang="en-US" dirty="0">
                <a:solidFill>
                  <a:srgbClr val="404040"/>
                </a:solidFill>
              </a:rPr>
              <a:t>Review algorithm and ensure it aligns with:</a:t>
            </a:r>
            <a:endParaRPr lang="en-US" dirty="0"/>
          </a:p>
          <a:p>
            <a:pPr marL="1200150" lvl="3">
              <a:buFont typeface="Arial,Sans-Serif"/>
              <a:buChar char="•"/>
            </a:pPr>
            <a:r>
              <a:rPr lang="en-US" dirty="0">
                <a:solidFill>
                  <a:srgbClr val="404040"/>
                </a:solidFill>
              </a:rPr>
              <a:t>Workload capacity </a:t>
            </a:r>
            <a:endParaRPr lang="en-US" dirty="0"/>
          </a:p>
          <a:p>
            <a:pPr marL="1200150" lvl="3">
              <a:buFont typeface="Arial,Sans-Serif"/>
              <a:buChar char="•"/>
            </a:pPr>
            <a:r>
              <a:rPr lang="en-US" dirty="0">
                <a:solidFill>
                  <a:srgbClr val="404040"/>
                </a:solidFill>
              </a:rPr>
              <a:t>Goals of the individual groups </a:t>
            </a:r>
            <a:endParaRPr lang="en-US" dirty="0"/>
          </a:p>
          <a:p>
            <a:pPr marL="742950" lvl="2">
              <a:buFont typeface="Wingdings,Sans-Serif"/>
              <a:buChar char="•"/>
            </a:pPr>
            <a:r>
              <a:rPr lang="en-US" dirty="0">
                <a:solidFill>
                  <a:srgbClr val="404040"/>
                </a:solidFill>
              </a:rPr>
              <a:t>Communication through email and verbal correspondence</a:t>
            </a:r>
            <a:endParaRPr lang="en-US" dirty="0"/>
          </a:p>
          <a:p>
            <a:pPr marL="971550" lvl="3"/>
            <a:endParaRPr lang="en-US" dirty="0"/>
          </a:p>
          <a:p>
            <a:pPr marL="342900" lvl="1">
              <a:buChar char="•"/>
            </a:pPr>
            <a:r>
              <a:rPr lang="en-US" dirty="0">
                <a:solidFill>
                  <a:srgbClr val="404040"/>
                </a:solidFill>
              </a:rPr>
              <a:t>Review final draft of PWD algorithm at a stakeholders meeting</a:t>
            </a:r>
            <a:endParaRPr lang="en-US" dirty="0"/>
          </a:p>
          <a:p>
            <a:pPr marL="400050" lvl="2"/>
            <a:endParaRPr lang="en-US" dirty="0"/>
          </a:p>
          <a:p>
            <a:pPr marL="342900" lvl="1" indent="-342900">
              <a:buChar char="•"/>
            </a:pPr>
            <a:r>
              <a:rPr lang="en-US" dirty="0">
                <a:solidFill>
                  <a:srgbClr val="404040"/>
                </a:solidFill>
              </a:rPr>
              <a:t>Coordinate education of team members through team leads</a:t>
            </a:r>
            <a:endParaRPr lang="en-US" dirty="0"/>
          </a:p>
          <a:p>
            <a:pPr marL="742950" lvl="2" indent="-342900">
              <a:buFont typeface="Wingdings,Sans-Serif"/>
              <a:buChar char="•"/>
            </a:pPr>
            <a:r>
              <a:rPr lang="en-US" dirty="0">
                <a:solidFill>
                  <a:srgbClr val="404040"/>
                </a:solidFill>
              </a:rPr>
              <a:t>Provide algorithm in summarized, easy to follow format AND as long-form document outlining step-by-step responsibilities </a:t>
            </a:r>
            <a:r>
              <a:rPr lang="en-US" dirty="0" err="1">
                <a:solidFill>
                  <a:srgbClr val="404040"/>
                </a:solidFill>
              </a:rPr>
              <a:t>ofeach</a:t>
            </a:r>
            <a:r>
              <a:rPr lang="en-US" dirty="0">
                <a:solidFill>
                  <a:srgbClr val="404040"/>
                </a:solidFill>
              </a:rPr>
              <a:t> group</a:t>
            </a:r>
            <a:endParaRPr lang="en-US" dirty="0"/>
          </a:p>
          <a:p>
            <a:pPr marL="742950" lvl="2" indent="-342900">
              <a:buFont typeface="Wingdings,Sans-Serif"/>
              <a:buChar char="•"/>
            </a:pPr>
            <a:endParaRPr lang="en-US" dirty="0"/>
          </a:p>
          <a:p>
            <a:pPr marL="342900" lvl="1" indent="-342900">
              <a:buFont typeface="Wingdings,Sans-Serif"/>
              <a:buChar char="•"/>
            </a:pPr>
            <a:r>
              <a:rPr lang="en-US" dirty="0">
                <a:solidFill>
                  <a:srgbClr val="404040"/>
                </a:solidFill>
              </a:rPr>
              <a:t>Identify challenges experienced during implementation and coordinate solutions between the groups</a:t>
            </a:r>
            <a:endParaRPr lang="en-US" dirty="0"/>
          </a:p>
          <a:p>
            <a:pPr marL="742950" lvl="2" indent="-342900">
              <a:buFont typeface="Wingdings,Sans-Serif"/>
              <a:buChar char="•"/>
            </a:pPr>
            <a:r>
              <a:rPr lang="en-US" dirty="0">
                <a:solidFill>
                  <a:srgbClr val="404040"/>
                </a:solidFill>
              </a:rPr>
              <a:t>Additional meetings, email communication, and informal check-ins while developing the algorithm, worksheets, and resources</a:t>
            </a:r>
            <a:endParaRPr lang="en-US" dirty="0"/>
          </a:p>
          <a:p>
            <a:pPr marL="400050" lvl="2"/>
            <a:endParaRPr lang="en-US" dirty="0"/>
          </a:p>
          <a:p>
            <a:pPr marL="342900" lvl="1" indent="-342900">
              <a:buChar char="•"/>
            </a:pPr>
            <a:r>
              <a:rPr lang="en-US" dirty="0">
                <a:solidFill>
                  <a:srgbClr val="404040"/>
                </a:solidFill>
              </a:rPr>
              <a:t>Once established in UPCC, communicate successes and pitfalls to other Urgent Care </a:t>
            </a:r>
            <a:r>
              <a:rPr lang="en-US" dirty="0" err="1">
                <a:solidFill>
                  <a:srgbClr val="404040"/>
                </a:solidFill>
              </a:rPr>
              <a:t>Centres</a:t>
            </a:r>
            <a:r>
              <a:rPr lang="en-US" dirty="0">
                <a:solidFill>
                  <a:srgbClr val="404040"/>
                </a:solidFill>
              </a:rPr>
              <a:t> in case they would like to adopt the process.</a:t>
            </a:r>
            <a:endParaRPr lang="en-US" dirty="0"/>
          </a:p>
          <a:p>
            <a:pPr lvl="1">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7C1C23E-0E9C-459E-AC9A-7DD59A7D0EFE}" type="slidenum">
              <a:rPr lang="en-GB"/>
              <a:t>8</a:t>
            </a:fld>
            <a:endParaRPr lang="en-GB"/>
          </a:p>
        </p:txBody>
      </p:sp>
    </p:spTree>
    <p:extLst>
      <p:ext uri="{BB962C8B-B14F-4D97-AF65-F5344CB8AC3E}">
        <p14:creationId xmlns:p14="http://schemas.microsoft.com/office/powerpoint/2010/main" val="355098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(White &amp; Griffith, 2019) </a:t>
            </a:r>
            <a:r>
              <a:rPr lang="en-US" dirty="0" err="1">
                <a:ea typeface="Calibri"/>
                <a:cs typeface="Calibri"/>
              </a:rPr>
              <a:t>ch</a:t>
            </a:r>
            <a:r>
              <a:rPr lang="en-US" dirty="0">
                <a:ea typeface="Calibri"/>
                <a:cs typeface="Calibri"/>
              </a:rPr>
              <a:t> 5</a:t>
            </a:r>
            <a:endParaRPr lang="en-US" dirty="0"/>
          </a:p>
          <a:p>
            <a:r>
              <a:rPr lang="en-US" dirty="0"/>
              <a:t>Knowledge Management is the strategic process of using the organization's knowledge to guide decision-making and improve performance.</a:t>
            </a:r>
            <a:endParaRPr lang="en-US" dirty="0">
              <a:ea typeface="Calibri"/>
              <a:cs typeface="Calibri"/>
            </a:endParaRPr>
          </a:p>
          <a:p>
            <a:pPr marL="171450" indent="-171450">
              <a:buFont typeface="Calibri,Sans-Serif"/>
              <a:buChar char="-"/>
            </a:pPr>
            <a:r>
              <a:rPr lang="en-US" dirty="0"/>
              <a:t>Identify who is doing the PWDs in the community and is knowledgeable about the process</a:t>
            </a:r>
            <a:endParaRPr lang="en-US" dirty="0">
              <a:ea typeface="Calibri"/>
              <a:cs typeface="Calibri"/>
            </a:endParaRPr>
          </a:p>
          <a:p>
            <a:pPr marL="171450" indent="-171450">
              <a:buFont typeface="Calibri,Sans-Serif"/>
              <a:buChar char="-"/>
            </a:pPr>
            <a:r>
              <a:rPr lang="en-US" dirty="0"/>
              <a:t>Utilize the infrastructure of team leaders, directors, and other key stakeholders who will be involved in the change</a:t>
            </a:r>
            <a:endParaRPr lang="en-US" dirty="0">
              <a:ea typeface="Calibri"/>
              <a:cs typeface="Calibri"/>
            </a:endParaRPr>
          </a:p>
          <a:p>
            <a:pPr marL="628650" lvl="1" indent="-171450">
              <a:buFont typeface="Courier New,monospace"/>
              <a:buChar char="o"/>
            </a:pPr>
            <a:r>
              <a:rPr lang="en-US" dirty="0"/>
              <a:t>Start meetings early on to include their knowledge</a:t>
            </a:r>
            <a:endParaRPr lang="en-US" dirty="0">
              <a:ea typeface="Calibri"/>
              <a:cs typeface="Calibri"/>
            </a:endParaRPr>
          </a:p>
          <a:p>
            <a:pPr marL="171450" indent="-171450">
              <a:buFont typeface="Calibri,Sans-Serif"/>
              <a:buChar char="-"/>
            </a:pPr>
            <a:r>
              <a:rPr lang="en-US" dirty="0"/>
              <a:t>Create accessible resources and forms for team members to use when needed</a:t>
            </a:r>
            <a:endParaRPr lang="en-US" dirty="0">
              <a:ea typeface="Calibri"/>
              <a:cs typeface="Calibri"/>
            </a:endParaRPr>
          </a:p>
          <a:p>
            <a:pPr marL="171450" indent="-171450">
              <a:buFont typeface="Calibri,Sans-Serif"/>
              <a:buChar char="-"/>
            </a:pPr>
            <a:r>
              <a:rPr lang="en-US" dirty="0"/>
              <a:t>Mentor the healthcare team about the new process and let them know who is available to help</a:t>
            </a:r>
            <a:endParaRPr lang="en-US" dirty="0">
              <a:ea typeface="Calibri"/>
              <a:cs typeface="Calibri"/>
            </a:endParaRPr>
          </a:p>
          <a:p>
            <a:pPr marL="171450" indent="-171450">
              <a:buFont typeface="Calibri,Sans-Serif"/>
              <a:buChar char="-"/>
            </a:pPr>
            <a:r>
              <a:rPr lang="en-US" dirty="0"/>
              <a:t>Check in with the team at time of implementation and periodically afterwards to tweak the process as needed for success</a:t>
            </a:r>
            <a:endParaRPr lang="en-US" dirty="0">
              <a:ea typeface="Calibri"/>
              <a:cs typeface="Calibri"/>
            </a:endParaRPr>
          </a:p>
          <a:p>
            <a:pPr marL="171450" indent="-171450">
              <a:buFont typeface="Calibri,Sans-Serif"/>
              <a:buChar char="-"/>
            </a:pPr>
            <a:endParaRPr lang="en-US" dirty="0">
              <a:ea typeface="Calibri"/>
              <a:cs typeface="Calibri"/>
            </a:endParaRPr>
          </a:p>
          <a:p>
            <a:r>
              <a:rPr lang="en-US" dirty="0"/>
              <a:t>(Maccoby et al., 2013) </a:t>
            </a:r>
            <a:r>
              <a:rPr lang="en-US" dirty="0" err="1"/>
              <a:t>ch</a:t>
            </a:r>
            <a:r>
              <a:rPr lang="en-US" dirty="0"/>
              <a:t> 11</a:t>
            </a:r>
            <a:endParaRPr lang="en-US" dirty="0">
              <a:ea typeface="Calibri"/>
              <a:cs typeface="Calibri"/>
            </a:endParaRPr>
          </a:p>
          <a:p>
            <a:r>
              <a:rPr lang="en-US" dirty="0">
                <a:ea typeface="Calibri"/>
                <a:cs typeface="Calibri"/>
              </a:rPr>
              <a:t>'</a:t>
            </a:r>
            <a:r>
              <a:rPr lang="en-US" dirty="0"/>
              <a:t>Strategic intelligence is the collection, analysis, and use of information to support long-term, high-level decision-making in organizations.</a:t>
            </a:r>
            <a:endParaRPr lang="en-US" dirty="0">
              <a:solidFill>
                <a:srgbClr val="444444"/>
              </a:solidFill>
              <a:ea typeface="Calibri" panose="020F0502020204030204"/>
              <a:cs typeface="Calibri" panose="020F0502020204030204"/>
            </a:endParaRPr>
          </a:p>
          <a:p>
            <a:pPr marL="171450" indent="-171450">
              <a:buFont typeface="Arial"/>
              <a:buChar char="•"/>
            </a:pPr>
            <a:endParaRPr lang="en-US" dirty="0">
              <a:solidFill>
                <a:srgbClr val="444444"/>
              </a:solidFill>
            </a:endParaRPr>
          </a:p>
          <a:p>
            <a:pPr marL="171450" indent="-171450">
              <a:buFont typeface="Arial"/>
              <a:buChar char="•"/>
            </a:pPr>
            <a:r>
              <a:rPr lang="en-US" dirty="0"/>
              <a:t>Leaders with strategic intelligence can be rated through 6 values:</a:t>
            </a:r>
            <a:endParaRPr lang="en-US" dirty="0">
              <a:solidFill>
                <a:srgbClr val="444444"/>
              </a:solidFill>
            </a:endParaRPr>
          </a:p>
          <a:p>
            <a:pPr marL="228600" indent="-228600">
              <a:buAutoNum type="arabicPeriod"/>
            </a:pPr>
            <a:r>
              <a:rPr lang="en-US" dirty="0"/>
              <a:t>Excellence</a:t>
            </a:r>
            <a:endParaRPr lang="en-US" dirty="0">
              <a:solidFill>
                <a:srgbClr val="444444"/>
              </a:solidFill>
            </a:endParaRPr>
          </a:p>
          <a:p>
            <a:pPr marL="228600" indent="-228600">
              <a:buAutoNum type="arabicPeriod"/>
            </a:pPr>
            <a:r>
              <a:rPr lang="en-US" dirty="0"/>
              <a:t>Innovation</a:t>
            </a:r>
            <a:endParaRPr lang="en-US" dirty="0">
              <a:solidFill>
                <a:srgbClr val="444444"/>
              </a:solidFill>
            </a:endParaRPr>
          </a:p>
          <a:p>
            <a:pPr marL="228600" indent="-228600">
              <a:buAutoNum type="arabicPeriod"/>
            </a:pPr>
            <a:r>
              <a:rPr lang="en-US" dirty="0"/>
              <a:t>Leadership</a:t>
            </a:r>
            <a:endParaRPr lang="en-US" dirty="0">
              <a:solidFill>
                <a:srgbClr val="444444"/>
              </a:solidFill>
            </a:endParaRPr>
          </a:p>
          <a:p>
            <a:pPr marL="228600" indent="-228600">
              <a:buAutoNum type="arabicPeriod"/>
            </a:pPr>
            <a:r>
              <a:rPr lang="en-US" dirty="0"/>
              <a:t>Inclusivity</a:t>
            </a:r>
            <a:endParaRPr lang="en-US" dirty="0">
              <a:solidFill>
                <a:srgbClr val="444444"/>
              </a:solidFill>
            </a:endParaRPr>
          </a:p>
          <a:p>
            <a:pPr marL="228600" indent="-228600">
              <a:buAutoNum type="arabicPeriod"/>
            </a:pPr>
            <a:r>
              <a:rPr lang="en-US" dirty="0"/>
              <a:t>Collaboration</a:t>
            </a:r>
            <a:endParaRPr lang="en-US" dirty="0">
              <a:solidFill>
                <a:srgbClr val="444444"/>
              </a:solidFill>
            </a:endParaRPr>
          </a:p>
          <a:p>
            <a:pPr marL="228600" indent="-228600">
              <a:buAutoNum type="arabicPeriod"/>
            </a:pPr>
            <a:r>
              <a:rPr lang="en-US" dirty="0"/>
              <a:t>Stewardship</a:t>
            </a:r>
            <a:endParaRPr lang="en-US" dirty="0">
              <a:solidFill>
                <a:srgbClr val="444444"/>
              </a:solidFill>
            </a:endParaRPr>
          </a:p>
          <a:p>
            <a:pPr marL="228600" indent="-228600">
              <a:buFontTx/>
              <a:buAutoNum type="arabicPeriod"/>
            </a:pPr>
            <a:endParaRPr lang="en-US" dirty="0">
              <a:ea typeface="Calibri"/>
              <a:cs typeface="Calibri"/>
            </a:endParaRPr>
          </a:p>
          <a:p>
            <a:r>
              <a:rPr lang="en-US" dirty="0">
                <a:ea typeface="Calibri"/>
                <a:cs typeface="Calibri"/>
              </a:rPr>
              <a:t>For this project, the NP as project leader demonstrates these values by knowing their role and maintaining a patient-centered approach to healthcare changes.</a:t>
            </a:r>
          </a:p>
          <a:p>
            <a:pPr marL="171450" indent="-171450">
              <a:buFont typeface="Calibri,Sans-Serif"/>
              <a:buChar char="-"/>
            </a:pPr>
            <a:endParaRPr lang="en-US" dirty="0"/>
          </a:p>
          <a:p>
            <a:r>
              <a:rPr lang="en-US" dirty="0"/>
              <a:t>(Velmurugan, 2017)</a:t>
            </a:r>
            <a:endParaRPr lang="en-US" dirty="0">
              <a:ea typeface="Calibri"/>
              <a:cs typeface="Calibri"/>
            </a:endParaRPr>
          </a:p>
          <a:p>
            <a:r>
              <a:rPr lang="en-US" b="1" dirty="0"/>
              <a:t>Role of NP as Project Leader:</a:t>
            </a:r>
            <a:endParaRPr lang="en-US" dirty="0"/>
          </a:p>
          <a:p>
            <a:pPr marL="342900" indent="-342900">
              <a:buAutoNum type="arabicPeriod"/>
            </a:pPr>
            <a:r>
              <a:rPr lang="en-US" dirty="0"/>
              <a:t>Support evidence-based guidelines by ensuring they are adapted for use by the team</a:t>
            </a:r>
            <a:endParaRPr lang="en-US" dirty="0" err="1">
              <a:ea typeface="Calibri"/>
              <a:cs typeface="Calibri"/>
            </a:endParaRPr>
          </a:p>
          <a:p>
            <a:pPr marL="342900" indent="-342900">
              <a:buAutoNum type="arabicPeriod"/>
            </a:pPr>
            <a:r>
              <a:rPr lang="en-US" dirty="0">
                <a:ea typeface="Calibri"/>
                <a:cs typeface="Calibri"/>
              </a:rPr>
              <a:t>Make sure the brainstormed and adapted protocols make sense for the people using them</a:t>
            </a:r>
          </a:p>
          <a:p>
            <a:pPr marL="342900" indent="-342900">
              <a:buAutoNum type="arabicPeriod"/>
            </a:pPr>
            <a:r>
              <a:rPr lang="en-US" dirty="0"/>
              <a:t>Continuous evaluation and adjustment of what is not working is necessary until the process runs smoothly</a:t>
            </a:r>
            <a:endParaRPr lang="en-US" dirty="0" err="1">
              <a:ea typeface="Calibri"/>
              <a:cs typeface="Calibri"/>
            </a:endParaRPr>
          </a:p>
          <a:p>
            <a:pPr marL="342900" indent="-342900">
              <a:buAutoNum type="arabicPeriod"/>
            </a:pPr>
            <a:r>
              <a:rPr lang="en-US" dirty="0"/>
              <a:t>Empower the team to continue using most supported approaches even when they get comfortable with the process</a:t>
            </a:r>
            <a:endParaRPr lang="en-US" dirty="0">
              <a:ea typeface="Calibri"/>
              <a:cs typeface="Calibri"/>
            </a:endParaRPr>
          </a:p>
          <a:p>
            <a:pPr marL="342900" indent="-342900">
              <a:buAutoNum type="arabicPeriod"/>
            </a:pPr>
            <a:r>
              <a:rPr lang="en-US" dirty="0"/>
              <a:t>Improve the health of the population by improving health care access and quality of life for patients living with disabilities and their families </a:t>
            </a:r>
            <a:endParaRPr lang="en-US" dirty="0">
              <a:ea typeface="Calibri"/>
              <a:cs typeface="Calibri"/>
            </a:endParaRPr>
          </a:p>
          <a:p>
            <a:pPr marL="171450" indent="-171450">
              <a:buFont typeface="Calibri,Sans-Serif"/>
              <a:buChar char="-"/>
            </a:pP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F7C1C23E-0E9C-459E-AC9A-7DD59A7D0EFE}" type="slidenum">
              <a:rPr lang="en-US"/>
              <a:t>10</a:t>
            </a:fld>
            <a:endParaRPr lang="en-US"/>
          </a:p>
        </p:txBody>
      </p:sp>
    </p:spTree>
    <p:extLst>
      <p:ext uri="{BB962C8B-B14F-4D97-AF65-F5344CB8AC3E}">
        <p14:creationId xmlns:p14="http://schemas.microsoft.com/office/powerpoint/2010/main" val="1903719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a:t>
            </a:r>
            <a:r>
              <a:rPr lang="en-US" dirty="0" err="1"/>
              <a:t>Pexels</a:t>
            </a:r>
            <a:r>
              <a:rPr lang="en-US" dirty="0"/>
              <a:t> stock photos </a:t>
            </a:r>
            <a:r>
              <a:rPr lang="en-US" dirty="0">
                <a:hlinkClick r:id="rId3"/>
              </a:rPr>
              <a:t>https://www.pexels.com/search/nurse%20practitioner%20thirdman/</a:t>
            </a:r>
            <a:endParaRPr lang="en-US" dirty="0"/>
          </a:p>
          <a:p>
            <a:endParaRPr lang="en-US" dirty="0">
              <a:ea typeface="Calibri"/>
              <a:cs typeface="Calibri"/>
            </a:endParaRPr>
          </a:p>
          <a:p>
            <a:r>
              <a:rPr lang="en-US" dirty="0">
                <a:ea typeface="Calibri"/>
                <a:cs typeface="Calibri"/>
              </a:rPr>
              <a:t>As Jenna works through Lewin's 3 stages of change to implement PWD application improvements, she experiences some challenges in the UNFREEZE stage. </a:t>
            </a:r>
          </a:p>
          <a:p>
            <a:endParaRPr lang="en-US" dirty="0">
              <a:solidFill>
                <a:srgbClr val="000000"/>
              </a:solidFill>
            </a:endParaRPr>
          </a:p>
          <a:p>
            <a:pPr marL="171450" indent="-171450">
              <a:buFont typeface="Calibri"/>
              <a:buChar char="-"/>
            </a:pPr>
            <a:r>
              <a:rPr lang="en-US" dirty="0">
                <a:solidFill>
                  <a:srgbClr val="404040"/>
                </a:solidFill>
              </a:rPr>
              <a:t>Challenge: Provider time constraints </a:t>
            </a:r>
            <a:endParaRPr lang="en-US" dirty="0">
              <a:solidFill>
                <a:srgbClr val="000000"/>
              </a:solidFill>
            </a:endParaRPr>
          </a:p>
          <a:p>
            <a:r>
              <a:rPr lang="en-US" dirty="0">
                <a:solidFill>
                  <a:srgbClr val="404040"/>
                </a:solidFill>
                <a:ea typeface="Calibri" panose="020F0502020204030204"/>
                <a:cs typeface="Calibri" panose="020F0502020204030204"/>
              </a:rPr>
              <a:t>Providers state they don't have time to do PWD applications in their appointment times.</a:t>
            </a:r>
          </a:p>
          <a:p>
            <a:pPr marL="171450" indent="-171450">
              <a:buFont typeface="Calibri"/>
              <a:buChar char="-"/>
            </a:pPr>
            <a:r>
              <a:rPr lang="en-US" dirty="0">
                <a:solidFill>
                  <a:srgbClr val="404040"/>
                </a:solidFill>
                <a:ea typeface="Calibri" panose="020F0502020204030204"/>
                <a:cs typeface="Calibri" panose="020F0502020204030204"/>
              </a:rPr>
              <a:t>Solution:</a:t>
            </a:r>
            <a:endParaRPr lang="en-US" dirty="0">
              <a:ea typeface="Calibri" panose="020F0502020204030204"/>
              <a:cs typeface="Calibri" panose="020F0502020204030204"/>
            </a:endParaRPr>
          </a:p>
          <a:p>
            <a:r>
              <a:rPr lang="en-US" dirty="0">
                <a:solidFill>
                  <a:srgbClr val="404040"/>
                </a:solidFill>
                <a:ea typeface="Calibri" panose="020F0502020204030204"/>
                <a:cs typeface="Calibri" panose="020F0502020204030204"/>
              </a:rPr>
              <a:t>PWD section 2 application appointment times are extended to accommodate additional time required to complete the form.</a:t>
            </a:r>
          </a:p>
          <a:p>
            <a:r>
              <a:rPr lang="en-GB" dirty="0">
                <a:solidFill>
                  <a:srgbClr val="000000"/>
                </a:solidFill>
              </a:rPr>
              <a:t>For example, instead of 15minutes, the appointment will be 30 minutes long.</a:t>
            </a:r>
            <a:endParaRPr lang="en-US" dirty="0">
              <a:solidFill>
                <a:srgbClr val="000000"/>
              </a:solidFill>
            </a:endParaRPr>
          </a:p>
          <a:p>
            <a:endParaRPr lang="en-US" dirty="0">
              <a:solidFill>
                <a:srgbClr val="404040"/>
              </a:solidFill>
              <a:ea typeface="Calibri" panose="020F0502020204030204"/>
              <a:cs typeface="Calibri" panose="020F0502020204030204"/>
            </a:endParaRPr>
          </a:p>
          <a:p>
            <a:r>
              <a:rPr lang="en-US" dirty="0">
                <a:solidFill>
                  <a:srgbClr val="404040"/>
                </a:solidFill>
                <a:ea typeface="Calibri" panose="020F0502020204030204"/>
                <a:cs typeface="Calibri" panose="020F0502020204030204"/>
              </a:rPr>
              <a:t>-Challenge: All Team Leads are concerned about disseminating the new process properly to regular and casual staff members. They are also worried about accessing the information in clinic and online.</a:t>
            </a:r>
          </a:p>
          <a:p>
            <a:r>
              <a:rPr lang="en-US" dirty="0">
                <a:solidFill>
                  <a:srgbClr val="404040"/>
                </a:solidFill>
                <a:ea typeface="Calibri" panose="020F0502020204030204"/>
                <a:cs typeface="Calibri" panose="020F0502020204030204"/>
              </a:rPr>
              <a:t>-Solution:</a:t>
            </a:r>
          </a:p>
          <a:p>
            <a:r>
              <a:rPr lang="en-US" dirty="0">
                <a:solidFill>
                  <a:srgbClr val="404040"/>
                </a:solidFill>
                <a:ea typeface="Calibri" panose="020F0502020204030204"/>
                <a:cs typeface="Calibri" panose="020F0502020204030204"/>
              </a:rPr>
              <a:t>Jenna proposes that the printable and digital versions of the algorithm are made available. Links to worksheets are embedded in the digital algorithm. </a:t>
            </a:r>
          </a:p>
          <a:p>
            <a:r>
              <a:rPr lang="en-US" dirty="0">
                <a:solidFill>
                  <a:srgbClr val="404040"/>
                </a:solidFill>
                <a:ea typeface="Calibri" panose="020F0502020204030204"/>
                <a:cs typeface="Calibri" panose="020F0502020204030204"/>
              </a:rPr>
              <a:t>Jenna also makes a brief training video about completing the PWD application, using the new algorithm, and how to find this information in the clinic's EMR and </a:t>
            </a:r>
            <a:r>
              <a:rPr lang="en-US" dirty="0" err="1">
                <a:solidFill>
                  <a:srgbClr val="404040"/>
                </a:solidFill>
                <a:ea typeface="Calibri"/>
                <a:cs typeface="Calibri"/>
              </a:rPr>
              <a:t>Sharepoint</a:t>
            </a:r>
            <a:r>
              <a:rPr lang="en-US" dirty="0">
                <a:solidFill>
                  <a:srgbClr val="404040"/>
                </a:solidFill>
                <a:ea typeface="Calibri" panose="020F0502020204030204"/>
                <a:cs typeface="Calibri" panose="020F0502020204030204"/>
              </a:rPr>
              <a:t> resource. </a:t>
            </a:r>
          </a:p>
          <a:p>
            <a:endParaRPr lang="en-US" dirty="0">
              <a:solidFill>
                <a:srgbClr val="404040"/>
              </a:solidFill>
              <a:ea typeface="Calibri" panose="020F0502020204030204"/>
              <a:cs typeface="Calibri" panose="020F0502020204030204"/>
            </a:endParaRPr>
          </a:p>
          <a:p>
            <a:endParaRPr lang="en-US" dirty="0">
              <a:solidFill>
                <a:srgbClr val="404040"/>
              </a:solidFill>
              <a:ea typeface="Calibri" panose="020F0502020204030204"/>
              <a:cs typeface="Calibri" panose="020F0502020204030204"/>
            </a:endParaRPr>
          </a:p>
          <a:p>
            <a:endParaRPr lang="en-US" dirty="0">
              <a:solidFill>
                <a:srgbClr val="404040"/>
              </a:solidFill>
            </a:endParaRPr>
          </a:p>
          <a:p>
            <a:endParaRPr lang="en-US" dirty="0">
              <a:solidFill>
                <a:srgbClr val="404040"/>
              </a:solidFill>
            </a:endParaRPr>
          </a:p>
          <a:p>
            <a:pPr marL="171450" indent="-171450">
              <a:buFont typeface="Calibri"/>
              <a:buChar char="-"/>
            </a:pPr>
            <a:r>
              <a:rPr lang="en-US" dirty="0">
                <a:solidFill>
                  <a:srgbClr val="404040"/>
                </a:solidFill>
              </a:rPr>
              <a:t>//Solution: Schedule flexible participation </a:t>
            </a:r>
            <a:r>
              <a:rPr lang="en-US" dirty="0" err="1">
                <a:solidFill>
                  <a:srgbClr val="404040"/>
                </a:solidFill>
              </a:rPr>
              <a:t>andbrief</a:t>
            </a:r>
            <a:r>
              <a:rPr lang="en-US" dirty="0">
                <a:solidFill>
                  <a:srgbClr val="404040"/>
                </a:solidFill>
              </a:rPr>
              <a:t> training</a:t>
            </a:r>
            <a:endParaRPr lang="en-US" dirty="0">
              <a:ea typeface="Calibri" panose="020F0502020204030204"/>
              <a:cs typeface="Calibri" panose="020F0502020204030204"/>
            </a:endParaRPr>
          </a:p>
          <a:p>
            <a:pPr marL="742950" lvl="2" indent="-171450">
              <a:buFont typeface="Wingdings,Sans-Serif"/>
              <a:buChar char="§"/>
            </a:pPr>
            <a:r>
              <a:rPr lang="en-US" dirty="0">
                <a:solidFill>
                  <a:srgbClr val="404040"/>
                </a:solidFill>
              </a:rPr>
              <a:t>Challenge: Resource accessibility issues //Solution: Provide printable and </a:t>
            </a:r>
            <a:r>
              <a:rPr lang="en-US" dirty="0" err="1">
                <a:solidFill>
                  <a:srgbClr val="404040"/>
                </a:solidFill>
              </a:rPr>
              <a:t>digitalversions</a:t>
            </a:r>
            <a:endParaRPr lang="en-US" dirty="0" err="1"/>
          </a:p>
          <a:p>
            <a:pPr marL="742950" lvl="2" indent="-171450">
              <a:buFont typeface="Wingdings,Sans-Serif"/>
              <a:buChar char="§"/>
            </a:pPr>
            <a:r>
              <a:rPr lang="en-US" dirty="0">
                <a:solidFill>
                  <a:srgbClr val="404040"/>
                </a:solidFill>
              </a:rPr>
              <a:t>Challenge: Inconsistent feedback // </a:t>
            </a:r>
            <a:r>
              <a:rPr lang="en-US" dirty="0" err="1">
                <a:solidFill>
                  <a:srgbClr val="404040"/>
                </a:solidFill>
              </a:rPr>
              <a:t>Solution:Standardized</a:t>
            </a:r>
            <a:r>
              <a:rPr lang="en-US" dirty="0">
                <a:solidFill>
                  <a:srgbClr val="404040"/>
                </a:solidFill>
              </a:rPr>
              <a:t> evaluation surveys</a:t>
            </a:r>
            <a:endParaRPr lang="en-US" dirty="0"/>
          </a:p>
          <a:p>
            <a:pPr marL="171450" indent="-171450">
              <a:spcBef>
                <a:spcPts val="1000"/>
              </a:spcBef>
              <a:buFont typeface="Calibri"/>
              <a:buChar char="-"/>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7C1C23E-0E9C-459E-AC9A-7DD59A7D0EFE}" type="slidenum">
              <a:rPr lang="en-US"/>
              <a:t>11</a:t>
            </a:fld>
            <a:endParaRPr lang="en-US"/>
          </a:p>
        </p:txBody>
      </p:sp>
    </p:spTree>
    <p:extLst>
      <p:ext uri="{BB962C8B-B14F-4D97-AF65-F5344CB8AC3E}">
        <p14:creationId xmlns:p14="http://schemas.microsoft.com/office/powerpoint/2010/main" val="98907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751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0241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881932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48457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6905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56247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226145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264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3275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9578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352930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7820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7715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8443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172435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641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5261633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2.xml"/><Relationship Id="rId7" Type="http://schemas.openxmlformats.org/officeDocument/2006/relationships/diagramQuickStyle" Target="../diagrams/quickStyle6.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png"/><Relationship Id="rId4" Type="http://schemas.openxmlformats.org/officeDocument/2006/relationships/notesSlide" Target="../notesSlides/notesSlide8.xml"/><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slideLayout" Target="../slideLayouts/slideLayout2.xml"/><Relationship Id="rId7" Type="http://schemas.openxmlformats.org/officeDocument/2006/relationships/diagramLayout" Target="../diagrams/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Data" Target="../diagrams/data7.xml"/><Relationship Id="rId11" Type="http://schemas.openxmlformats.org/officeDocument/2006/relationships/image" Target="../media/image1.png"/><Relationship Id="rId5" Type="http://schemas.openxmlformats.org/officeDocument/2006/relationships/image" Target="../media/image3.png"/><Relationship Id="rId10" Type="http://schemas.microsoft.com/office/2007/relationships/diagramDrawing" Target="../diagrams/drawing7.xml"/><Relationship Id="rId4" Type="http://schemas.openxmlformats.org/officeDocument/2006/relationships/notesSlide" Target="../notesSlides/notesSlide9.xml"/><Relationship Id="rId9"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slideLayout" Target="../slideLayouts/slideLayout2.xml"/><Relationship Id="rId7" Type="http://schemas.openxmlformats.org/officeDocument/2006/relationships/diagramColors" Target="../diagrams/colors8.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png"/><Relationship Id="rId5" Type="http://schemas.openxmlformats.org/officeDocument/2006/relationships/image" Target="../media/image20.jpe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8" Type="http://schemas.openxmlformats.org/officeDocument/2006/relationships/hyperlink" Target="https://www.pexels.com/search/nurse%20practitioner%20thirdman/" TargetMode="External"/><Relationship Id="rId3" Type="http://schemas.openxmlformats.org/officeDocument/2006/relationships/slideLayout" Target="../slideLayouts/slideLayout2.xml"/><Relationship Id="rId7" Type="http://schemas.openxmlformats.org/officeDocument/2006/relationships/hyperlink" Target="https://www2.gov.bc.ca/gov/content/family-social-supports/services-for-people-with-disabilities/disability-assistance" TargetMode="Externa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hyperlink" Target="https://disabilityalliancebc.org/wp-content/uploads/2018/03/hs2.pdf" TargetMode="External"/><Relationship Id="rId11" Type="http://schemas.openxmlformats.org/officeDocument/2006/relationships/image" Target="../media/image1.png"/><Relationship Id="rId5" Type="http://schemas.openxmlformats.org/officeDocument/2006/relationships/hyperlink" Target="https://doi.org/10.1080/13678868.2022.2135938" TargetMode="External"/><Relationship Id="rId10" Type="http://schemas.openxmlformats.org/officeDocument/2006/relationships/hyperlink" Target="https://doi.org/10.1186/s12913-025-12403-7" TargetMode="External"/><Relationship Id="rId4" Type="http://schemas.openxmlformats.org/officeDocument/2006/relationships/notesSlide" Target="../notesSlides/notesSlide11.xml"/><Relationship Id="rId9" Type="http://schemas.openxmlformats.org/officeDocument/2006/relationships/hyperlink" Target="https://doi.org/10/5958/0974-9357.2017.00113.1"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png"/><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5.xml"/><Relationship Id="rId7" Type="http://schemas.openxmlformats.org/officeDocument/2006/relationships/diagramQuickStyle" Target="../diagrams/quickStyle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4.xml"/><Relationship Id="rId7" Type="http://schemas.openxmlformats.org/officeDocument/2006/relationships/diagramQuickStyle" Target="../diagrams/quickStyle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png"/><Relationship Id="rId4" Type="http://schemas.openxmlformats.org/officeDocument/2006/relationships/notesSlide" Target="../notesSlides/notesSlide5.xml"/><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6.xml"/><Relationship Id="rId7" Type="http://schemas.openxmlformats.org/officeDocument/2006/relationships/diagramQuickStyle" Target="../diagrams/quickStyle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png"/><Relationship Id="rId4" Type="http://schemas.openxmlformats.org/officeDocument/2006/relationships/notesSlide" Target="../notesSlides/notesSlide6.xml"/><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2483" y="1850063"/>
            <a:ext cx="10692877" cy="1255823"/>
          </a:xfrm>
        </p:spPr>
        <p:txBody>
          <a:bodyPr vert="horz" lIns="91440" tIns="45720" rIns="91440" bIns="45720" rtlCol="0" anchor="t">
            <a:noAutofit/>
          </a:bodyPr>
          <a:lstStyle/>
          <a:p>
            <a:r>
              <a:rPr lang="en-US" sz="2400" b="1" dirty="0">
                <a:solidFill>
                  <a:schemeClr val="tx2"/>
                </a:solidFill>
                <a:latin typeface="Times New Roman"/>
                <a:cs typeface="Times New Roman"/>
              </a:rPr>
              <a:t>Assignment #3 Reflective Synthesis of Course, Topics Power Point Presentation:</a:t>
            </a:r>
            <a:br>
              <a:rPr lang="en-US" sz="2400" b="1" dirty="0">
                <a:latin typeface="Times New Roman"/>
                <a:cs typeface="Times New Roman"/>
              </a:rPr>
            </a:br>
            <a:r>
              <a:rPr lang="en-US" sz="1800" b="1" dirty="0">
                <a:solidFill>
                  <a:schemeClr val="tx2"/>
                </a:solidFill>
                <a:latin typeface="Times New Roman"/>
                <a:cs typeface="Times New Roman"/>
              </a:rPr>
              <a:t>Improving Primary Care Provider Efficiency in Completing Persons with Disabilities (PWD) Forms </a:t>
            </a:r>
            <a:endParaRPr lang="en-US" sz="1800" dirty="0">
              <a:solidFill>
                <a:schemeClr val="tx2"/>
              </a:solidFill>
              <a:latin typeface="Times New Roman"/>
              <a:cs typeface="Times New Roman"/>
            </a:endParaRPr>
          </a:p>
          <a:p>
            <a:pPr algn="ctr"/>
            <a:endParaRPr lang="en-US" sz="2800">
              <a:solidFill>
                <a:schemeClr val="tx2"/>
              </a:solidFill>
              <a:latin typeface="Times New Roman"/>
              <a:cs typeface="Times New Roman"/>
            </a:endParaRPr>
          </a:p>
        </p:txBody>
      </p:sp>
      <p:sp>
        <p:nvSpPr>
          <p:cNvPr id="4" name="Content Placeholder 3">
            <a:extLst>
              <a:ext uri="{FF2B5EF4-FFF2-40B4-BE49-F238E27FC236}">
                <a16:creationId xmlns:a16="http://schemas.microsoft.com/office/drawing/2014/main" id="{BFC809F0-5073-1D69-6DE7-4B6D21019D2B}"/>
              </a:ext>
            </a:extLst>
          </p:cNvPr>
          <p:cNvSpPr>
            <a:spLocks noGrp="1"/>
          </p:cNvSpPr>
          <p:nvPr>
            <p:ph idx="1"/>
          </p:nvPr>
        </p:nvSpPr>
        <p:spPr>
          <a:xfrm>
            <a:off x="3050412" y="2655655"/>
            <a:ext cx="5709721" cy="2430864"/>
          </a:xfrm>
        </p:spPr>
        <p:txBody>
          <a:bodyPr vert="horz" lIns="91440" tIns="45720" rIns="91440" bIns="45720" rtlCol="0" anchor="t">
            <a:normAutofit lnSpcReduction="10000"/>
          </a:bodyPr>
          <a:lstStyle/>
          <a:p>
            <a:pPr>
              <a:spcBef>
                <a:spcPct val="0"/>
              </a:spcBef>
            </a:pPr>
            <a:endParaRPr lang="en-US" sz="2000">
              <a:solidFill>
                <a:schemeClr val="tx2"/>
              </a:solidFill>
              <a:latin typeface="Times New Roman"/>
              <a:cs typeface="Times New Roman"/>
            </a:endParaRPr>
          </a:p>
          <a:p>
            <a:pPr marL="0" indent="0" algn="ctr">
              <a:spcBef>
                <a:spcPct val="0"/>
              </a:spcBef>
              <a:buNone/>
            </a:pPr>
            <a:r>
              <a:rPr lang="en-US" sz="2000" dirty="0">
                <a:solidFill>
                  <a:schemeClr val="tx2"/>
                </a:solidFill>
                <a:latin typeface="Times New Roman"/>
                <a:cs typeface="Times New Roman"/>
              </a:rPr>
              <a:t>Kristy Bodner, Natalie Manhard, Tess Walde</a:t>
            </a:r>
          </a:p>
          <a:p>
            <a:pPr marL="0" indent="0" algn="ctr">
              <a:spcBef>
                <a:spcPct val="0"/>
              </a:spcBef>
              <a:buNone/>
            </a:pPr>
            <a:endParaRPr lang="en-US" sz="2000">
              <a:solidFill>
                <a:schemeClr val="tx2"/>
              </a:solidFill>
              <a:latin typeface="Times New Roman"/>
              <a:cs typeface="Times New Roman"/>
            </a:endParaRPr>
          </a:p>
          <a:p>
            <a:pPr marL="0" indent="0" algn="ctr">
              <a:spcBef>
                <a:spcPct val="0"/>
              </a:spcBef>
              <a:buNone/>
            </a:pPr>
            <a:r>
              <a:rPr lang="en-US" sz="2000" dirty="0">
                <a:solidFill>
                  <a:schemeClr val="tx2"/>
                </a:solidFill>
                <a:latin typeface="Times New Roman"/>
                <a:cs typeface="Times New Roman"/>
              </a:rPr>
              <a:t>DRNPG: 1501: Organizational Leadership</a:t>
            </a:r>
          </a:p>
          <a:p>
            <a:pPr marL="0" indent="0" algn="ctr">
              <a:spcBef>
                <a:spcPct val="0"/>
              </a:spcBef>
              <a:buNone/>
            </a:pPr>
            <a:endParaRPr lang="en-US" sz="2000">
              <a:solidFill>
                <a:schemeClr val="tx2"/>
              </a:solidFill>
              <a:latin typeface="Times New Roman"/>
              <a:cs typeface="Times New Roman"/>
            </a:endParaRPr>
          </a:p>
          <a:p>
            <a:pPr marL="0" indent="0" algn="ctr">
              <a:spcBef>
                <a:spcPct val="0"/>
              </a:spcBef>
              <a:buNone/>
            </a:pPr>
            <a:r>
              <a:rPr lang="en-US" sz="2000" dirty="0">
                <a:solidFill>
                  <a:schemeClr val="tx2"/>
                </a:solidFill>
                <a:latin typeface="Times New Roman"/>
                <a:cs typeface="Times New Roman"/>
              </a:rPr>
              <a:t>Dr. Kelly Vandenberg, PhD</a:t>
            </a:r>
          </a:p>
          <a:p>
            <a:pPr marL="0" indent="0" algn="ctr">
              <a:spcBef>
                <a:spcPct val="0"/>
              </a:spcBef>
              <a:buNone/>
            </a:pPr>
            <a:endParaRPr lang="en-US" sz="2000">
              <a:solidFill>
                <a:schemeClr val="tx2"/>
              </a:solidFill>
              <a:latin typeface="Times New Roman"/>
              <a:cs typeface="Times New Roman"/>
            </a:endParaRPr>
          </a:p>
          <a:p>
            <a:pPr marL="0" indent="0" algn="ctr">
              <a:spcBef>
                <a:spcPct val="0"/>
              </a:spcBef>
              <a:buNone/>
            </a:pPr>
            <a:r>
              <a:rPr lang="en-US" sz="2000" dirty="0">
                <a:solidFill>
                  <a:schemeClr val="tx2"/>
                </a:solidFill>
                <a:latin typeface="Times New Roman"/>
                <a:cs typeface="Times New Roman"/>
              </a:rPr>
              <a:t>October 26, 2025</a:t>
            </a:r>
          </a:p>
          <a:p>
            <a:pPr>
              <a:spcBef>
                <a:spcPct val="0"/>
              </a:spcBef>
            </a:pPr>
            <a:endParaRPr lang="en-US" sz="2000">
              <a:solidFill>
                <a:schemeClr val="tx2"/>
              </a:solidFill>
              <a:latin typeface="Times New Roman"/>
              <a:cs typeface="Times New Roman"/>
            </a:endParaRPr>
          </a:p>
          <a:p>
            <a:endParaRPr lang="en-US" sz="2000">
              <a:solidFill>
                <a:schemeClr val="tx2"/>
              </a:solidFill>
            </a:endParaRPr>
          </a:p>
        </p:txBody>
      </p:sp>
      <p:pic>
        <p:nvPicPr>
          <p:cNvPr id="3" name="Audio Recording Oct 23, 2025 at 6:32:37 PM">
            <a:hlinkClick r:id="" action="ppaction://media"/>
            <a:extLst>
              <a:ext uri="{FF2B5EF4-FFF2-40B4-BE49-F238E27FC236}">
                <a16:creationId xmlns:a16="http://schemas.microsoft.com/office/drawing/2014/main" id="{AC6AB65F-86A5-643E-300A-1912293396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1851-0D29-6218-8C0F-99656553EF9A}"/>
              </a:ext>
            </a:extLst>
          </p:cNvPr>
          <p:cNvSpPr>
            <a:spLocks noGrp="1"/>
          </p:cNvSpPr>
          <p:nvPr>
            <p:ph type="title"/>
          </p:nvPr>
        </p:nvSpPr>
        <p:spPr>
          <a:xfrm>
            <a:off x="488245" y="365125"/>
            <a:ext cx="11159065" cy="1331207"/>
          </a:xfrm>
        </p:spPr>
        <p:txBody>
          <a:bodyPr/>
          <a:lstStyle/>
          <a:p>
            <a:r>
              <a:rPr lang="en-US"/>
              <a:t>Knowledge Management &amp; Strategic Intelligence</a:t>
            </a:r>
          </a:p>
        </p:txBody>
      </p:sp>
      <p:sp>
        <p:nvSpPr>
          <p:cNvPr id="3" name="Content Placeholder 2">
            <a:extLst>
              <a:ext uri="{FF2B5EF4-FFF2-40B4-BE49-F238E27FC236}">
                <a16:creationId xmlns:a16="http://schemas.microsoft.com/office/drawing/2014/main" id="{4D0A4DCC-B78E-DC93-1813-3DAC2D6F656B}"/>
              </a:ext>
            </a:extLst>
          </p:cNvPr>
          <p:cNvSpPr>
            <a:spLocks noGrp="1"/>
          </p:cNvSpPr>
          <p:nvPr>
            <p:ph idx="1"/>
          </p:nvPr>
        </p:nvSpPr>
        <p:spPr>
          <a:xfrm>
            <a:off x="454378" y="1791758"/>
            <a:ext cx="4780845" cy="3120850"/>
          </a:xfrm>
          <a:solidFill>
            <a:schemeClr val="accent6">
              <a:lumMod val="20000"/>
              <a:lumOff val="80000"/>
            </a:schemeClr>
          </a:solidFill>
          <a:ln w="28575">
            <a:noFill/>
          </a:ln>
        </p:spPr>
        <p:txBody>
          <a:bodyPr vert="horz" lIns="91440" tIns="45720" rIns="91440" bIns="45720" rtlCol="0" anchor="t">
            <a:normAutofit/>
          </a:bodyPr>
          <a:lstStyle/>
          <a:p>
            <a:pPr marL="0" indent="0" algn="ctr">
              <a:lnSpc>
                <a:spcPct val="100000"/>
              </a:lnSpc>
              <a:spcBef>
                <a:spcPts val="0"/>
              </a:spcBef>
              <a:buNone/>
            </a:pPr>
            <a:r>
              <a:rPr lang="en-US" sz="1800" b="1" dirty="0">
                <a:solidFill>
                  <a:srgbClr val="000000"/>
                </a:solidFill>
                <a:latin typeface="Calibri"/>
                <a:ea typeface="Calibri"/>
                <a:cs typeface="Calibri"/>
              </a:rPr>
              <a:t>Knowledge Management:</a:t>
            </a:r>
            <a:r>
              <a:rPr lang="en-US" sz="1800" dirty="0">
                <a:solidFill>
                  <a:srgbClr val="000000"/>
                </a:solidFill>
                <a:latin typeface="Calibri"/>
                <a:ea typeface="Calibri"/>
                <a:cs typeface="Calibri"/>
              </a:rPr>
              <a:t> </a:t>
            </a:r>
            <a:endParaRPr lang="en-US" sz="1800" dirty="0">
              <a:solidFill>
                <a:srgbClr val="000000"/>
              </a:solidFill>
              <a:latin typeface="Aptos" panose="020B0004020202020204"/>
              <a:ea typeface="Calibri"/>
              <a:cs typeface="Calibri"/>
            </a:endParaRPr>
          </a:p>
          <a:p>
            <a:pPr marL="0" indent="0" algn="ctr">
              <a:lnSpc>
                <a:spcPct val="100000"/>
              </a:lnSpc>
              <a:spcBef>
                <a:spcPts val="0"/>
              </a:spcBef>
              <a:buNone/>
            </a:pPr>
            <a:r>
              <a:rPr lang="en-US" sz="1800" dirty="0">
                <a:solidFill>
                  <a:srgbClr val="000000"/>
                </a:solidFill>
                <a:latin typeface="Calibri"/>
                <a:ea typeface="Calibri"/>
                <a:cs typeface="Calibri"/>
              </a:rPr>
              <a:t>Strategic process using the organization's knowledge to guide decision-making &amp; improve performance.</a:t>
            </a:r>
            <a:endParaRPr lang="en-US" sz="1800" dirty="0"/>
          </a:p>
          <a:p>
            <a:pPr marL="0" indent="0" algn="ctr">
              <a:lnSpc>
                <a:spcPct val="100000"/>
              </a:lnSpc>
              <a:spcBef>
                <a:spcPts val="0"/>
              </a:spcBef>
              <a:buNone/>
            </a:pPr>
            <a:endParaRPr lang="en-US" sz="1800">
              <a:solidFill>
                <a:srgbClr val="000000"/>
              </a:solidFill>
              <a:latin typeface="Calibri"/>
              <a:ea typeface="Calibri"/>
              <a:cs typeface="Calibri"/>
            </a:endParaRPr>
          </a:p>
          <a:p>
            <a:pPr marL="171450" indent="-171450">
              <a:lnSpc>
                <a:spcPct val="100000"/>
              </a:lnSpc>
              <a:spcBef>
                <a:spcPts val="0"/>
              </a:spcBef>
              <a:buFont typeface="Calibri" panose="020B0604020202020204" pitchFamily="34" charset="0"/>
              <a:buChar char="-"/>
            </a:pPr>
            <a:r>
              <a:rPr lang="en-US" sz="1800" dirty="0">
                <a:solidFill>
                  <a:srgbClr val="000000"/>
                </a:solidFill>
                <a:latin typeface="Calibri"/>
                <a:ea typeface="Calibri"/>
                <a:cs typeface="Calibri"/>
              </a:rPr>
              <a:t>Identify experts on the subject</a:t>
            </a:r>
          </a:p>
          <a:p>
            <a:pPr marL="171450" indent="-171450">
              <a:lnSpc>
                <a:spcPct val="100000"/>
              </a:lnSpc>
              <a:spcBef>
                <a:spcPts val="0"/>
              </a:spcBef>
              <a:buFont typeface="Calibri" panose="020B0604020202020204" pitchFamily="34" charset="0"/>
              <a:buChar char="-"/>
            </a:pPr>
            <a:r>
              <a:rPr lang="en-US" sz="1800" dirty="0">
                <a:solidFill>
                  <a:srgbClr val="000000"/>
                </a:solidFill>
                <a:latin typeface="Calibri"/>
                <a:ea typeface="Calibri"/>
                <a:cs typeface="Calibri"/>
              </a:rPr>
              <a:t>Utilize leadership infrastructure </a:t>
            </a:r>
          </a:p>
          <a:p>
            <a:pPr marL="171450" indent="-171450">
              <a:lnSpc>
                <a:spcPct val="100000"/>
              </a:lnSpc>
              <a:spcBef>
                <a:spcPts val="0"/>
              </a:spcBef>
              <a:buFont typeface="Calibri" panose="020B0604020202020204" pitchFamily="34" charset="0"/>
              <a:buChar char="-"/>
            </a:pPr>
            <a:r>
              <a:rPr lang="en-US" sz="1800" dirty="0">
                <a:solidFill>
                  <a:srgbClr val="000000"/>
                </a:solidFill>
                <a:latin typeface="Calibri"/>
                <a:ea typeface="Calibri"/>
                <a:cs typeface="Calibri"/>
              </a:rPr>
              <a:t>Create central knowledge base </a:t>
            </a:r>
            <a:endParaRPr lang="en-US" dirty="0"/>
          </a:p>
          <a:p>
            <a:pPr marL="171450" indent="-171450">
              <a:lnSpc>
                <a:spcPct val="100000"/>
              </a:lnSpc>
              <a:spcBef>
                <a:spcPts val="0"/>
              </a:spcBef>
              <a:buFont typeface="Calibri" panose="020B0604020202020204" pitchFamily="34" charset="0"/>
              <a:buChar char="-"/>
            </a:pPr>
            <a:r>
              <a:rPr lang="en-US" sz="1800" dirty="0">
                <a:solidFill>
                  <a:srgbClr val="000000"/>
                </a:solidFill>
                <a:latin typeface="Calibri"/>
                <a:ea typeface="Calibri"/>
                <a:cs typeface="Calibri"/>
              </a:rPr>
              <a:t>Mentor the healthcare team </a:t>
            </a:r>
          </a:p>
          <a:p>
            <a:pPr marL="171450" indent="-171450">
              <a:lnSpc>
                <a:spcPct val="100000"/>
              </a:lnSpc>
              <a:spcBef>
                <a:spcPts val="0"/>
              </a:spcBef>
              <a:buFont typeface="Calibri" panose="020B0604020202020204" pitchFamily="34" charset="0"/>
              <a:buChar char="-"/>
            </a:pPr>
            <a:r>
              <a:rPr lang="en-US" sz="1800" dirty="0">
                <a:solidFill>
                  <a:srgbClr val="000000"/>
                </a:solidFill>
                <a:latin typeface="Calibri"/>
                <a:ea typeface="Calibri"/>
                <a:cs typeface="Calibri"/>
              </a:rPr>
              <a:t>Periodic check-ins &amp; adjustments</a:t>
            </a:r>
          </a:p>
          <a:p>
            <a:pPr marL="0" indent="0">
              <a:lnSpc>
                <a:spcPct val="100000"/>
              </a:lnSpc>
              <a:spcBef>
                <a:spcPts val="0"/>
              </a:spcBef>
              <a:buNone/>
            </a:pPr>
            <a:r>
              <a:rPr lang="en-US" sz="1600" dirty="0">
                <a:solidFill>
                  <a:srgbClr val="000000"/>
                </a:solidFill>
                <a:latin typeface="Calibri"/>
                <a:ea typeface="Calibri"/>
                <a:cs typeface="Calibri"/>
              </a:rPr>
              <a:t>(White &amp; Griffith, 2019)</a:t>
            </a:r>
          </a:p>
          <a:p>
            <a:pPr marL="0" indent="0">
              <a:lnSpc>
                <a:spcPct val="100000"/>
              </a:lnSpc>
              <a:spcBef>
                <a:spcPts val="0"/>
              </a:spcBef>
              <a:buNone/>
            </a:pPr>
            <a:endParaRPr lang="en-US" sz="1200">
              <a:solidFill>
                <a:srgbClr val="000000"/>
              </a:solidFill>
              <a:latin typeface="Calibri"/>
              <a:ea typeface="Calibri"/>
              <a:cs typeface="Calibri"/>
            </a:endParaRPr>
          </a:p>
          <a:p>
            <a:pPr marL="0" indent="0">
              <a:lnSpc>
                <a:spcPct val="100000"/>
              </a:lnSpc>
              <a:spcBef>
                <a:spcPts val="0"/>
              </a:spcBef>
              <a:buNone/>
            </a:pPr>
            <a:endParaRPr lang="en-US" sz="1200">
              <a:latin typeface="Calibri"/>
              <a:ea typeface="Calibri"/>
              <a:cs typeface="Calibri"/>
            </a:endParaRPr>
          </a:p>
          <a:p>
            <a:pPr marL="0" indent="0">
              <a:lnSpc>
                <a:spcPct val="100000"/>
              </a:lnSpc>
              <a:spcBef>
                <a:spcPts val="0"/>
              </a:spcBef>
              <a:buNone/>
            </a:pPr>
            <a:endParaRPr lang="en-US" sz="1200">
              <a:latin typeface="Calibri"/>
              <a:ea typeface="Calibri"/>
              <a:cs typeface="Calibri"/>
            </a:endParaRPr>
          </a:p>
        </p:txBody>
      </p:sp>
      <p:sp>
        <p:nvSpPr>
          <p:cNvPr id="6" name="TextBox 5">
            <a:extLst>
              <a:ext uri="{FF2B5EF4-FFF2-40B4-BE49-F238E27FC236}">
                <a16:creationId xmlns:a16="http://schemas.microsoft.com/office/drawing/2014/main" id="{E62A9B26-8837-C8FF-5A82-2A6D321036A5}"/>
              </a:ext>
            </a:extLst>
          </p:cNvPr>
          <p:cNvSpPr txBox="1"/>
          <p:nvPr/>
        </p:nvSpPr>
        <p:spPr>
          <a:xfrm>
            <a:off x="8229600" y="1377244"/>
            <a:ext cx="3736621" cy="338554"/>
          </a:xfrm>
          <a:prstGeom prst="rect">
            <a:avLst/>
          </a:prstGeom>
          <a:noFill/>
          <a:ln w="28575">
            <a:solidFill>
              <a:srgbClr val="1380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Calibri"/>
                <a:ea typeface="Calibri"/>
                <a:cs typeface="Calibri"/>
              </a:rPr>
              <a:t>The Six Values of Strategic Intelligence</a:t>
            </a:r>
            <a:endParaRPr lang="en-US" sz="1600"/>
          </a:p>
        </p:txBody>
      </p:sp>
      <p:graphicFrame>
        <p:nvGraphicFramePr>
          <p:cNvPr id="7" name="Diagram 6">
            <a:extLst>
              <a:ext uri="{FF2B5EF4-FFF2-40B4-BE49-F238E27FC236}">
                <a16:creationId xmlns:a16="http://schemas.microsoft.com/office/drawing/2014/main" id="{1D6A4417-9043-BBCE-4859-AF6B39DFFBF5}"/>
              </a:ext>
            </a:extLst>
          </p:cNvPr>
          <p:cNvGraphicFramePr/>
          <p:nvPr>
            <p:extLst>
              <p:ext uri="{D42A27DB-BD31-4B8C-83A1-F6EECF244321}">
                <p14:modId xmlns:p14="http://schemas.microsoft.com/office/powerpoint/2010/main" val="3469809685"/>
              </p:ext>
            </p:extLst>
          </p:nvPr>
        </p:nvGraphicFramePr>
        <p:xfrm>
          <a:off x="7620000" y="1905000"/>
          <a:ext cx="4572000" cy="365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43" name="TextBox 542">
            <a:extLst>
              <a:ext uri="{FF2B5EF4-FFF2-40B4-BE49-F238E27FC236}">
                <a16:creationId xmlns:a16="http://schemas.microsoft.com/office/drawing/2014/main" id="{3C499115-86B5-A018-ADBA-2448F53C6F80}"/>
              </a:ext>
            </a:extLst>
          </p:cNvPr>
          <p:cNvSpPr txBox="1"/>
          <p:nvPr/>
        </p:nvSpPr>
        <p:spPr>
          <a:xfrm>
            <a:off x="10097911" y="5678310"/>
            <a:ext cx="19416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Maccoby et al, 2013</a:t>
            </a:r>
          </a:p>
        </p:txBody>
      </p:sp>
      <p:sp>
        <p:nvSpPr>
          <p:cNvPr id="544" name="TextBox 543">
            <a:extLst>
              <a:ext uri="{FF2B5EF4-FFF2-40B4-BE49-F238E27FC236}">
                <a16:creationId xmlns:a16="http://schemas.microsoft.com/office/drawing/2014/main" id="{7621D824-3144-B305-F3AA-E52A698673D0}"/>
              </a:ext>
            </a:extLst>
          </p:cNvPr>
          <p:cNvSpPr txBox="1"/>
          <p:nvPr/>
        </p:nvSpPr>
        <p:spPr>
          <a:xfrm>
            <a:off x="4101106" y="3428305"/>
            <a:ext cx="3714044" cy="2744341"/>
          </a:xfrm>
          <a:prstGeom prst="rect">
            <a:avLst/>
          </a:prstGeom>
          <a:solidFill>
            <a:schemeClr val="bg1"/>
          </a:solidFill>
          <a:ln w="28575">
            <a:solidFill>
              <a:srgbClr val="1380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Role of NP as Project Leader:</a:t>
            </a:r>
          </a:p>
          <a:p>
            <a:pPr marL="342900" indent="-342900">
              <a:spcAft>
                <a:spcPts val="200"/>
              </a:spcAft>
              <a:buAutoNum type="arabicPeriod"/>
            </a:pPr>
            <a:r>
              <a:rPr lang="en-US" sz="1600" dirty="0"/>
              <a:t>Support evidence-based guidelines</a:t>
            </a:r>
          </a:p>
          <a:p>
            <a:pPr marL="342900" indent="-342900">
              <a:spcAft>
                <a:spcPts val="200"/>
              </a:spcAft>
              <a:buAutoNum type="arabicPeriod"/>
            </a:pPr>
            <a:r>
              <a:rPr lang="en-US" sz="1600" dirty="0"/>
              <a:t>Use functional protocols</a:t>
            </a:r>
          </a:p>
          <a:p>
            <a:pPr marL="342900" indent="-342900">
              <a:spcAft>
                <a:spcPts val="200"/>
              </a:spcAft>
              <a:buAutoNum type="arabicPeriod"/>
            </a:pPr>
            <a:r>
              <a:rPr lang="en-US" sz="1600" dirty="0"/>
              <a:t>Nonstop clinical care improvements</a:t>
            </a:r>
          </a:p>
          <a:p>
            <a:pPr marL="342900" indent="-342900">
              <a:spcAft>
                <a:spcPts val="200"/>
              </a:spcAft>
              <a:buAutoNum type="arabicPeriod"/>
            </a:pPr>
            <a:r>
              <a:rPr lang="en-US" sz="1600" dirty="0"/>
              <a:t>Empower others to practice through evidence-informed lens</a:t>
            </a:r>
          </a:p>
          <a:p>
            <a:pPr marL="342900" indent="-342900">
              <a:spcAft>
                <a:spcPts val="200"/>
              </a:spcAft>
              <a:buAutoNum type="arabicPeriod"/>
            </a:pPr>
            <a:r>
              <a:rPr lang="en-US" sz="1600" dirty="0"/>
              <a:t>Improve the health of the population </a:t>
            </a:r>
            <a:r>
              <a:rPr lang="en-US" sz="1400" dirty="0"/>
              <a:t>(</a:t>
            </a:r>
            <a:r>
              <a:rPr lang="en-US" sz="1400" dirty="0" err="1"/>
              <a:t>Velmurugen</a:t>
            </a:r>
            <a:r>
              <a:rPr lang="en-US" sz="1400" dirty="0"/>
              <a:t>, 2017)</a:t>
            </a:r>
          </a:p>
          <a:p>
            <a:endParaRPr lang="en-US"/>
          </a:p>
        </p:txBody>
      </p:sp>
      <p:pic>
        <p:nvPicPr>
          <p:cNvPr id="4" name="Audio Recording Oct 23, 2025 at 7:31:43 PM">
            <a:hlinkClick r:id="" action="ppaction://media"/>
            <a:extLst>
              <a:ext uri="{FF2B5EF4-FFF2-40B4-BE49-F238E27FC236}">
                <a16:creationId xmlns:a16="http://schemas.microsoft.com/office/drawing/2014/main" id="{F9BC3DA7-18BC-27CB-13EF-F766C9ADA0C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46832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1FC7-B42C-42D9-D91E-E38E0857002C}"/>
              </a:ext>
            </a:extLst>
          </p:cNvPr>
          <p:cNvSpPr>
            <a:spLocks noGrp="1"/>
          </p:cNvSpPr>
          <p:nvPr>
            <p:ph type="title"/>
          </p:nvPr>
        </p:nvSpPr>
        <p:spPr>
          <a:xfrm>
            <a:off x="2849562" y="609600"/>
            <a:ext cx="6424440" cy="1320800"/>
          </a:xfrm>
        </p:spPr>
        <p:txBody>
          <a:bodyPr>
            <a:normAutofit/>
          </a:bodyPr>
          <a:lstStyle/>
          <a:p>
            <a:r>
              <a:rPr lang="en-US" dirty="0"/>
              <a:t>What does NP Jenna do next? </a:t>
            </a:r>
          </a:p>
        </p:txBody>
      </p:sp>
      <p:pic>
        <p:nvPicPr>
          <p:cNvPr id="5" name="Picture 4" descr="A person wearing glasses and a stethoscope holding a clipboard&#10;&#10;AI-generated content may be incorrect.">
            <a:extLst>
              <a:ext uri="{FF2B5EF4-FFF2-40B4-BE49-F238E27FC236}">
                <a16:creationId xmlns:a16="http://schemas.microsoft.com/office/drawing/2014/main" id="{0E717C52-6672-818F-CB48-705ED4448BB0}"/>
              </a:ext>
            </a:extLst>
          </p:cNvPr>
          <p:cNvPicPr>
            <a:picLocks noChangeAspect="1"/>
          </p:cNvPicPr>
          <p:nvPr/>
        </p:nvPicPr>
        <p:blipFill>
          <a:blip r:embed="rId5"/>
          <a:srcRect l="21182" r="25399" b="9090"/>
          <a:stretch>
            <a:fillRect/>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56" name="Isosceles Triangle 5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0" name="Diagram 39">
            <a:extLst>
              <a:ext uri="{FF2B5EF4-FFF2-40B4-BE49-F238E27FC236}">
                <a16:creationId xmlns:a16="http://schemas.microsoft.com/office/drawing/2014/main" id="{428B5D49-61A0-03FC-5921-58ABC39676D5}"/>
              </a:ext>
            </a:extLst>
          </p:cNvPr>
          <p:cNvGraphicFramePr/>
          <p:nvPr>
            <p:extLst>
              <p:ext uri="{D42A27DB-BD31-4B8C-83A1-F6EECF244321}">
                <p14:modId xmlns:p14="http://schemas.microsoft.com/office/powerpoint/2010/main" val="3152486099"/>
              </p:ext>
            </p:extLst>
          </p:nvPr>
        </p:nvGraphicFramePr>
        <p:xfrm>
          <a:off x="2208276" y="738130"/>
          <a:ext cx="9030785" cy="57629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613" name="TextBox 3612">
            <a:extLst>
              <a:ext uri="{FF2B5EF4-FFF2-40B4-BE49-F238E27FC236}">
                <a16:creationId xmlns:a16="http://schemas.microsoft.com/office/drawing/2014/main" id="{98DB6C3F-4514-A976-4FCB-9DB476E248AE}"/>
              </a:ext>
            </a:extLst>
          </p:cNvPr>
          <p:cNvSpPr txBox="1"/>
          <p:nvPr/>
        </p:nvSpPr>
        <p:spPr>
          <a:xfrm>
            <a:off x="2327437" y="6202596"/>
            <a:ext cx="16521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t>
            </a:r>
            <a:r>
              <a:rPr lang="en-GB" dirty="0" err="1"/>
              <a:t>Pexels</a:t>
            </a:r>
            <a:r>
              <a:rPr lang="en-GB" dirty="0"/>
              <a:t>, n.d.)</a:t>
            </a:r>
          </a:p>
        </p:txBody>
      </p:sp>
      <p:pic>
        <p:nvPicPr>
          <p:cNvPr id="3" name="Audio Recording Oct 23, 2025 at 7:29:45 PM">
            <a:hlinkClick r:id="" action="ppaction://media"/>
            <a:extLst>
              <a:ext uri="{FF2B5EF4-FFF2-40B4-BE49-F238E27FC236}">
                <a16:creationId xmlns:a16="http://schemas.microsoft.com/office/drawing/2014/main" id="{D0232C47-99F0-1B8E-44AD-9651630223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6408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6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65D4-698E-8908-E16D-D83B3ED3C1FD}"/>
              </a:ext>
            </a:extLst>
          </p:cNvPr>
          <p:cNvSpPr>
            <a:spLocks noGrp="1"/>
          </p:cNvSpPr>
          <p:nvPr>
            <p:ph type="title"/>
          </p:nvPr>
        </p:nvSpPr>
        <p:spPr>
          <a:xfrm>
            <a:off x="652481" y="1382486"/>
            <a:ext cx="3547581" cy="4093028"/>
          </a:xfrm>
        </p:spPr>
        <p:txBody>
          <a:bodyPr anchor="ctr">
            <a:normAutofit/>
          </a:bodyPr>
          <a:lstStyle/>
          <a:p>
            <a:r>
              <a:rPr lang="en-US" sz="4400"/>
              <a:t>Barriers and Obstacles </a:t>
            </a:r>
          </a:p>
        </p:txBody>
      </p:sp>
      <p:graphicFrame>
        <p:nvGraphicFramePr>
          <p:cNvPr id="5" name="Content Placeholder 2">
            <a:extLst>
              <a:ext uri="{FF2B5EF4-FFF2-40B4-BE49-F238E27FC236}">
                <a16:creationId xmlns:a16="http://schemas.microsoft.com/office/drawing/2014/main" id="{17A80271-8C0A-6B85-E109-D2BFA5E6C899}"/>
              </a:ext>
            </a:extLst>
          </p:cNvPr>
          <p:cNvGraphicFramePr>
            <a:graphicFrameLocks noGrp="1"/>
          </p:cNvGraphicFramePr>
          <p:nvPr>
            <p:ph idx="1"/>
            <p:extLst>
              <p:ext uri="{D42A27DB-BD31-4B8C-83A1-F6EECF244321}">
                <p14:modId xmlns:p14="http://schemas.microsoft.com/office/powerpoint/2010/main" val="14165294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Recording Oct 23, 2025 at 7:33:29 PM">
            <a:hlinkClick r:id="" action="ppaction://media"/>
            <a:extLst>
              <a:ext uri="{FF2B5EF4-FFF2-40B4-BE49-F238E27FC236}">
                <a16:creationId xmlns:a16="http://schemas.microsoft.com/office/drawing/2014/main" id="{5722D62A-C715-7D31-D835-958218E623F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35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1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in a white coat and a pink scarf talking to a person&#10;&#10;AI-generated content may be incorrect.">
            <a:extLst>
              <a:ext uri="{FF2B5EF4-FFF2-40B4-BE49-F238E27FC236}">
                <a16:creationId xmlns:a16="http://schemas.microsoft.com/office/drawing/2014/main" id="{7E075524-2BD9-19AA-A9B8-6961E99540BA}"/>
              </a:ext>
            </a:extLst>
          </p:cNvPr>
          <p:cNvPicPr>
            <a:picLocks noChangeAspect="1"/>
          </p:cNvPicPr>
          <p:nvPr/>
        </p:nvPicPr>
        <p:blipFill>
          <a:blip r:embed="rId5">
            <a:duotone>
              <a:prstClr val="black"/>
              <a:schemeClr val="tx2">
                <a:tint val="45000"/>
                <a:satMod val="400000"/>
              </a:schemeClr>
            </a:duotone>
            <a:alphaModFix amt="40000"/>
          </a:blip>
          <a:srcRect t="6857" b="8874"/>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6808196-D254-7711-EE9E-60E18B045D15}"/>
              </a:ext>
            </a:extLst>
          </p:cNvPr>
          <p:cNvSpPr>
            <a:spLocks noGrp="1"/>
          </p:cNvSpPr>
          <p:nvPr>
            <p:ph type="title"/>
          </p:nvPr>
        </p:nvSpPr>
        <p:spPr>
          <a:xfrm>
            <a:off x="677334" y="609600"/>
            <a:ext cx="8596668" cy="1320800"/>
          </a:xfrm>
        </p:spPr>
        <p:txBody>
          <a:bodyPr>
            <a:normAutofit/>
          </a:bodyPr>
          <a:lstStyle/>
          <a:p>
            <a:r>
              <a:rPr lang="en-US" dirty="0"/>
              <a:t>Outcome of change</a:t>
            </a:r>
          </a:p>
        </p:txBody>
      </p:sp>
      <p:sp>
        <p:nvSpPr>
          <p:cNvPr id="3" name="Content Placeholder 2">
            <a:extLst>
              <a:ext uri="{FF2B5EF4-FFF2-40B4-BE49-F238E27FC236}">
                <a16:creationId xmlns:a16="http://schemas.microsoft.com/office/drawing/2014/main" id="{66567EA2-DC4A-880C-E361-4448CCEB6E5F}"/>
              </a:ext>
            </a:extLst>
          </p:cNvPr>
          <p:cNvSpPr>
            <a:spLocks noGrp="1"/>
          </p:cNvSpPr>
          <p:nvPr>
            <p:ph idx="1"/>
          </p:nvPr>
        </p:nvSpPr>
        <p:spPr>
          <a:xfrm>
            <a:off x="677334" y="2160589"/>
            <a:ext cx="8596668" cy="3880773"/>
          </a:xfrm>
        </p:spPr>
        <p:txBody>
          <a:bodyPr vert="horz" lIns="91440" tIns="45720" rIns="91440" bIns="45720" rtlCol="0" anchor="t">
            <a:normAutofit lnSpcReduction="10000"/>
          </a:bodyPr>
          <a:lstStyle/>
          <a:p>
            <a:pPr marL="0" indent="0">
              <a:buNone/>
            </a:pPr>
            <a:r>
              <a:rPr lang="en-US" dirty="0">
                <a:solidFill>
                  <a:srgbClr val="FFFFFF"/>
                </a:solidFill>
              </a:rPr>
              <a:t>After months of collaboration and gradual implementation, Jenna begins to notice a shift in her clinic. The algorithm for completing PWD forms is now embedded into daily practice, and team members feel more confident and supported. Jenna no longer dreads disability paperwork—she uses the step-by-step guide and adapted worksheets to complete forms efficiently and accurately.</a:t>
            </a:r>
          </a:p>
          <a:p>
            <a:pPr marL="0" indent="0">
              <a:buNone/>
            </a:pPr>
            <a:r>
              <a:rPr lang="en-US" dirty="0">
                <a:solidFill>
                  <a:srgbClr val="FFFFFF"/>
                </a:solidFill>
              </a:rPr>
              <a:t>The initial discomfort and skepticism have given way to a sense of empowerment. Jenna sees her colleagues engaging in informal check-ins, sharing tips, and refining the process together. The education sessions coordinated by team leads helped build trust and competence across the team.</a:t>
            </a:r>
            <a:endParaRPr lang="en-US" dirty="0"/>
          </a:p>
          <a:p>
            <a:pPr marL="0" indent="0">
              <a:buNone/>
            </a:pPr>
            <a:r>
              <a:rPr lang="en-US" dirty="0">
                <a:solidFill>
                  <a:srgbClr val="FFFFFF"/>
                </a:solidFill>
              </a:rPr>
              <a:t>At a regional meeting, Jenna shares her experience with other Urgent Care </a:t>
            </a:r>
            <a:r>
              <a:rPr lang="en-US" dirty="0" err="1">
                <a:solidFill>
                  <a:srgbClr val="FFFFFF"/>
                </a:solidFill>
              </a:rPr>
              <a:t>Centres</a:t>
            </a:r>
            <a:r>
              <a:rPr lang="en-US" dirty="0">
                <a:solidFill>
                  <a:srgbClr val="FFFFFF"/>
                </a:solidFill>
              </a:rPr>
              <a:t>. Her story becomes a catalyst for broader adoption, and she is recognized as a champion of change. What once felt like a burden has become a meaningful part of her practice—supporting patients while preserving her time and energy.</a:t>
            </a:r>
            <a:endParaRPr lang="en-US" dirty="0"/>
          </a:p>
          <a:p>
            <a:endParaRPr lang="en-US" dirty="0">
              <a:solidFill>
                <a:srgbClr val="FFFFFF"/>
              </a:solidFill>
            </a:endParaRPr>
          </a:p>
        </p:txBody>
      </p:sp>
      <p:sp>
        <p:nvSpPr>
          <p:cNvPr id="5" name="TextBox 4">
            <a:extLst>
              <a:ext uri="{FF2B5EF4-FFF2-40B4-BE49-F238E27FC236}">
                <a16:creationId xmlns:a16="http://schemas.microsoft.com/office/drawing/2014/main" id="{857BBE96-EC4D-94CF-DB17-88B31A14CBEF}"/>
              </a:ext>
            </a:extLst>
          </p:cNvPr>
          <p:cNvSpPr txBox="1"/>
          <p:nvPr/>
        </p:nvSpPr>
        <p:spPr>
          <a:xfrm>
            <a:off x="10500732" y="6365488"/>
            <a:ext cx="1691269" cy="6556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baseline="0">
                <a:latin typeface="Trebuchet MS"/>
              </a:rPr>
              <a:t>(Pexels, n.d.)</a:t>
            </a:r>
            <a:r>
              <a:rPr sz="1800">
                <a:latin typeface="Trebuchet MS"/>
                <a:ea typeface="Trebuchet MS"/>
                <a:cs typeface="Trebuchet MS"/>
              </a:rPr>
              <a:t>​</a:t>
            </a:r>
            <a:endParaRPr lang="en-GB"/>
          </a:p>
          <a:p>
            <a:pPr algn="ctr"/>
            <a:endParaRPr lang="en-GB"/>
          </a:p>
        </p:txBody>
      </p:sp>
      <p:pic>
        <p:nvPicPr>
          <p:cNvPr id="6" name="Audio Recording Oct 23, 2025 at 7:34:38 PM">
            <a:hlinkClick r:id="" action="ppaction://media"/>
            <a:extLst>
              <a:ext uri="{FF2B5EF4-FFF2-40B4-BE49-F238E27FC236}">
                <a16:creationId xmlns:a16="http://schemas.microsoft.com/office/drawing/2014/main" id="{439344CD-F780-BDD6-8883-BF657A5DFA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2692422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911A-1C0B-26E4-9A90-E7F5E88C9CC8}"/>
              </a:ext>
            </a:extLst>
          </p:cNvPr>
          <p:cNvSpPr>
            <a:spLocks noGrp="1"/>
          </p:cNvSpPr>
          <p:nvPr>
            <p:ph type="title"/>
          </p:nvPr>
        </p:nvSpPr>
        <p:spPr/>
        <p:txBody>
          <a:bodyPr/>
          <a:lstStyle/>
          <a:p>
            <a:pPr algn="ctr"/>
            <a:r>
              <a:rPr lang="en-US"/>
              <a:t>References</a:t>
            </a:r>
          </a:p>
        </p:txBody>
      </p:sp>
      <p:sp>
        <p:nvSpPr>
          <p:cNvPr id="3" name="Content Placeholder 2">
            <a:extLst>
              <a:ext uri="{FF2B5EF4-FFF2-40B4-BE49-F238E27FC236}">
                <a16:creationId xmlns:a16="http://schemas.microsoft.com/office/drawing/2014/main" id="{305C30BB-C13E-219B-921D-2895D19D6831}"/>
              </a:ext>
            </a:extLst>
          </p:cNvPr>
          <p:cNvSpPr>
            <a:spLocks noGrp="1"/>
          </p:cNvSpPr>
          <p:nvPr>
            <p:ph idx="1"/>
          </p:nvPr>
        </p:nvSpPr>
        <p:spPr/>
        <p:txBody>
          <a:bodyPr vert="horz" lIns="91440" tIns="45720" rIns="91440" bIns="45720" rtlCol="0" anchor="t">
            <a:normAutofit fontScale="70000" lnSpcReduction="20000"/>
          </a:bodyPr>
          <a:lstStyle/>
          <a:p>
            <a:r>
              <a:rPr lang="en-US" sz="1600" dirty="0">
                <a:ea typeface="+mn-lt"/>
                <a:cs typeface="+mn-lt"/>
              </a:rPr>
              <a:t>Cameron, E., &amp; Green, M. (2019). </a:t>
            </a:r>
            <a:r>
              <a:rPr lang="en-US" sz="1600" i="1" dirty="0">
                <a:ea typeface="+mn-lt"/>
                <a:cs typeface="+mn-lt"/>
              </a:rPr>
              <a:t>Making sense of change management: A complete guide to the models, tools and techniques of organizational change</a:t>
            </a:r>
            <a:r>
              <a:rPr lang="en-US" sz="1600" dirty="0">
                <a:ea typeface="+mn-lt"/>
                <a:cs typeface="+mn-lt"/>
              </a:rPr>
              <a:t> (5th ed.). London: Kogan Page.</a:t>
            </a:r>
            <a:endParaRPr lang="en-US" sz="1600" dirty="0">
              <a:latin typeface="Trebuchet MS"/>
              <a:ea typeface="+mn-lt"/>
              <a:cs typeface="Times New Roman"/>
            </a:endParaRPr>
          </a:p>
          <a:p>
            <a:r>
              <a:rPr lang="en-US" sz="1600" dirty="0">
                <a:latin typeface="Trebuchet MS"/>
                <a:ea typeface="+mn-lt"/>
                <a:cs typeface="Times New Roman"/>
              </a:rPr>
              <a:t>Deng, C., </a:t>
            </a:r>
            <a:r>
              <a:rPr lang="en-US" sz="1600" dirty="0" err="1">
                <a:latin typeface="Trebuchet MS"/>
                <a:ea typeface="+mn-lt"/>
                <a:cs typeface="Times New Roman"/>
              </a:rPr>
              <a:t>Gulseren</a:t>
            </a:r>
            <a:r>
              <a:rPr lang="en-US" sz="1600" dirty="0">
                <a:latin typeface="Trebuchet MS"/>
                <a:ea typeface="+mn-lt"/>
                <a:cs typeface="Times New Roman"/>
              </a:rPr>
              <a:t>, D., Isola, C., </a:t>
            </a:r>
            <a:r>
              <a:rPr lang="en-US" sz="1600" dirty="0" err="1">
                <a:latin typeface="Trebuchet MS"/>
                <a:ea typeface="+mn-lt"/>
                <a:cs typeface="Times New Roman"/>
              </a:rPr>
              <a:t>Grocutt</a:t>
            </a:r>
            <a:r>
              <a:rPr lang="en-US" sz="1600" dirty="0">
                <a:latin typeface="Trebuchet MS"/>
                <a:ea typeface="+mn-lt"/>
                <a:cs typeface="Times New Roman"/>
              </a:rPr>
              <a:t>, K., &amp; Turner, N. (2022). Transformational leadership effectiveness: an evidence-based primer. </a:t>
            </a:r>
            <a:r>
              <a:rPr lang="en-US" sz="1600" i="1" dirty="0">
                <a:latin typeface="Trebuchet MS"/>
                <a:ea typeface="+mn-lt"/>
                <a:cs typeface="Times New Roman"/>
              </a:rPr>
              <a:t>Human Resource Development International</a:t>
            </a:r>
            <a:r>
              <a:rPr lang="en-US" sz="1600" dirty="0">
                <a:latin typeface="Trebuchet MS"/>
                <a:ea typeface="+mn-lt"/>
                <a:cs typeface="Times New Roman"/>
              </a:rPr>
              <a:t>, </a:t>
            </a:r>
            <a:r>
              <a:rPr lang="en-US" sz="1600" i="1" dirty="0">
                <a:latin typeface="Trebuchet MS"/>
                <a:ea typeface="+mn-lt"/>
                <a:cs typeface="Times New Roman"/>
              </a:rPr>
              <a:t>26(5</a:t>
            </a:r>
            <a:r>
              <a:rPr lang="en-US" sz="1600" dirty="0">
                <a:latin typeface="Trebuchet MS"/>
                <a:ea typeface="+mn-lt"/>
                <a:cs typeface="Times New Roman"/>
              </a:rPr>
              <a:t>), 627–641. </a:t>
            </a:r>
            <a:r>
              <a:rPr lang="en-US" sz="1600" dirty="0">
                <a:latin typeface="Trebuchet MS"/>
                <a:ea typeface="+mn-lt"/>
                <a:cs typeface="Times New Roman"/>
                <a:hlinkClick r:id="rId5"/>
              </a:rPr>
              <a:t>https://doi.org/10.1080/13678868.2022.2135938</a:t>
            </a:r>
            <a:endParaRPr lang="en-US" sz="1600">
              <a:latin typeface="Trebuchet MS"/>
              <a:cs typeface="Times New Roman"/>
            </a:endParaRPr>
          </a:p>
          <a:p>
            <a:r>
              <a:rPr lang="en-US" sz="1600" dirty="0">
                <a:latin typeface="Trebuchet MS"/>
                <a:ea typeface="+mn-lt"/>
                <a:cs typeface="Times New Roman"/>
              </a:rPr>
              <a:t>Disability Alliance BC. (2024). </a:t>
            </a:r>
            <a:r>
              <a:rPr lang="en-US" sz="1600" i="1" dirty="0">
                <a:latin typeface="Trebuchet MS"/>
                <a:ea typeface="+mn-lt"/>
                <a:cs typeface="Times New Roman"/>
              </a:rPr>
              <a:t>Help sheet 2: Persons with disabilities (PWD) application. </a:t>
            </a:r>
            <a:r>
              <a:rPr lang="en-US" sz="1600" dirty="0">
                <a:ea typeface="+mn-lt"/>
                <a:cs typeface="+mn-lt"/>
                <a:hlinkClick r:id="rId6"/>
              </a:rPr>
              <a:t>https://disabilityalliancebc.org/wp-content/uploads/2018/03/hs2.pdf</a:t>
            </a:r>
            <a:r>
              <a:rPr lang="en-US" sz="1600" dirty="0">
                <a:ea typeface="+mn-lt"/>
                <a:cs typeface="+mn-lt"/>
              </a:rPr>
              <a:t> </a:t>
            </a:r>
          </a:p>
          <a:p>
            <a:r>
              <a:rPr lang="en-US" sz="1600" dirty="0">
                <a:latin typeface="Trebuchet MS"/>
                <a:ea typeface="+mn-lt"/>
                <a:cs typeface="Times New Roman"/>
              </a:rPr>
              <a:t>Government of British Columbia. (2025). </a:t>
            </a:r>
            <a:r>
              <a:rPr lang="en-US" sz="1600" i="1" dirty="0">
                <a:latin typeface="Trebuchet MS"/>
                <a:ea typeface="+mn-lt"/>
                <a:cs typeface="Times New Roman"/>
              </a:rPr>
              <a:t>Disability assistance. </a:t>
            </a:r>
            <a:r>
              <a:rPr lang="en-US" sz="1600" dirty="0">
                <a:ea typeface="+mn-lt"/>
                <a:cs typeface="+mn-lt"/>
                <a:hlinkClick r:id="rId7"/>
              </a:rPr>
              <a:t>https://www2.gov.bc.ca/gov/content/family-social-supports/services-for-people-with-disabilities/disability-assistance</a:t>
            </a:r>
            <a:r>
              <a:rPr lang="en-US" sz="1600" dirty="0">
                <a:ea typeface="+mn-lt"/>
                <a:cs typeface="+mn-lt"/>
              </a:rPr>
              <a:t> </a:t>
            </a:r>
          </a:p>
          <a:p>
            <a:r>
              <a:rPr lang="en-US" sz="1600" dirty="0">
                <a:latin typeface="Trebuchet MS"/>
                <a:ea typeface="+mn-lt"/>
                <a:cs typeface="Times New Roman"/>
              </a:rPr>
              <a:t>Maccoby, M., Norman, C. L., Norman, C. J., &amp; Margolies, R. (2013). </a:t>
            </a:r>
            <a:r>
              <a:rPr lang="en-US" sz="1600" i="1" dirty="0">
                <a:latin typeface="Trebuchet MS"/>
                <a:ea typeface="+mn-lt"/>
                <a:cs typeface="Times New Roman"/>
              </a:rPr>
              <a:t>Transforming health care leadership: A systems guide to improve patient care, decrease costs, and improve population health. </a:t>
            </a:r>
            <a:r>
              <a:rPr lang="en-US" sz="1600" dirty="0">
                <a:latin typeface="Trebuchet MS"/>
                <a:ea typeface="+mn-lt"/>
                <a:cs typeface="Times New Roman"/>
              </a:rPr>
              <a:t>Jossey-Bass.</a:t>
            </a:r>
          </a:p>
          <a:p>
            <a:r>
              <a:rPr lang="en-US" sz="1600" dirty="0" err="1">
                <a:latin typeface="Trebuchet MS"/>
                <a:ea typeface="+mn-lt"/>
                <a:cs typeface="Times New Roman"/>
              </a:rPr>
              <a:t>Pexels</a:t>
            </a:r>
            <a:r>
              <a:rPr lang="en-US" sz="1600" dirty="0">
                <a:latin typeface="Trebuchet MS"/>
                <a:ea typeface="+mn-lt"/>
                <a:cs typeface="Times New Roman"/>
              </a:rPr>
              <a:t>, n.d. [Free nurse practitioner photos]. Retrieved October 17, 2025, from </a:t>
            </a:r>
            <a:r>
              <a:rPr lang="en-US" sz="1500" dirty="0">
                <a:solidFill>
                  <a:srgbClr val="000000"/>
                </a:solidFill>
                <a:latin typeface="Calibri"/>
                <a:ea typeface="Calibri"/>
                <a:cs typeface="Calibri"/>
                <a:hlinkClick r:id="rId8"/>
              </a:rPr>
              <a:t>https://www.pexels.com/search/nurse%20practitioner%20thirdman/</a:t>
            </a:r>
            <a:r>
              <a:rPr lang="en-US" sz="1500" dirty="0">
                <a:solidFill>
                  <a:srgbClr val="000000"/>
                </a:solidFill>
                <a:latin typeface="Calibri"/>
                <a:ea typeface="Calibri"/>
                <a:cs typeface="Calibri"/>
              </a:rPr>
              <a:t> </a:t>
            </a:r>
          </a:p>
          <a:p>
            <a:r>
              <a:rPr lang="en-US" sz="1600" err="1">
                <a:latin typeface="Trebuchet MS"/>
                <a:ea typeface="+mn-lt"/>
                <a:cs typeface="Times New Roman"/>
              </a:rPr>
              <a:t>Velmurugen</a:t>
            </a:r>
            <a:r>
              <a:rPr lang="en-US" sz="1600" dirty="0">
                <a:latin typeface="Trebuchet MS"/>
                <a:ea typeface="+mn-lt"/>
                <a:cs typeface="Times New Roman"/>
              </a:rPr>
              <a:t>, R. Nursing issues in leading and managing change.</a:t>
            </a:r>
            <a:r>
              <a:rPr lang="en-US" sz="1600" i="1" dirty="0">
                <a:latin typeface="Trebuchet MS"/>
                <a:ea typeface="+mn-lt"/>
                <a:cs typeface="Times New Roman"/>
              </a:rPr>
              <a:t> International Journal of Nursing Education, 9</a:t>
            </a:r>
            <a:r>
              <a:rPr lang="en-US" sz="1600" dirty="0">
                <a:latin typeface="Trebuchet MS"/>
                <a:ea typeface="+mn-lt"/>
                <a:cs typeface="Times New Roman"/>
              </a:rPr>
              <a:t>(4), 148-151. </a:t>
            </a:r>
            <a:r>
              <a:rPr lang="en-US" sz="1600" dirty="0">
                <a:latin typeface="Trebuchet MS"/>
                <a:ea typeface="+mn-lt"/>
                <a:cs typeface="Times New Roman"/>
                <a:hlinkClick r:id="rId9"/>
              </a:rPr>
              <a:t>https://doi.org/10/5958/0974-9357.2017.00113.1</a:t>
            </a:r>
            <a:r>
              <a:rPr lang="en-US" sz="1600" dirty="0">
                <a:latin typeface="Trebuchet MS"/>
                <a:ea typeface="+mn-lt"/>
                <a:cs typeface="Times New Roman"/>
              </a:rPr>
              <a:t> </a:t>
            </a:r>
            <a:endParaRPr lang="en-US" sz="1600">
              <a:ea typeface="+mn-lt"/>
              <a:cs typeface="Times New Roman"/>
            </a:endParaRPr>
          </a:p>
          <a:p>
            <a:r>
              <a:rPr lang="en-US" sz="1600" dirty="0">
                <a:latin typeface="Trebuchet MS"/>
                <a:ea typeface="+mn-lt"/>
                <a:cs typeface="Times New Roman"/>
              </a:rPr>
              <a:t>White, K. R., &amp; Griffith, J. R. (2019). Foundations of clinical excellence. In K. R. White &amp; J. R. Griffith (Eds.), </a:t>
            </a:r>
            <a:r>
              <a:rPr lang="en-US" sz="1600" i="1" dirty="0">
                <a:latin typeface="Trebuchet MS"/>
                <a:ea typeface="+mn-lt"/>
                <a:cs typeface="Times New Roman"/>
              </a:rPr>
              <a:t>The well-managed healthcare organization(9th ed., pp. 139-171). </a:t>
            </a:r>
            <a:r>
              <a:rPr lang="en-US" sz="1600" dirty="0">
                <a:latin typeface="Trebuchet MS"/>
                <a:ea typeface="+mn-lt"/>
                <a:cs typeface="Times New Roman"/>
              </a:rPr>
              <a:t>Health Administration Press</a:t>
            </a:r>
            <a:r>
              <a:rPr lang="en-US" sz="1600" i="1" dirty="0">
                <a:latin typeface="Trebuchet MS"/>
                <a:ea typeface="+mn-lt"/>
                <a:cs typeface="Times New Roman"/>
              </a:rPr>
              <a:t>.  </a:t>
            </a:r>
          </a:p>
          <a:p>
            <a:r>
              <a:rPr lang="en-US" sz="1600" dirty="0">
                <a:latin typeface="Trebuchet MS"/>
                <a:ea typeface="+mn-lt"/>
                <a:cs typeface="Times New Roman"/>
              </a:rPr>
              <a:t>Zheng, X., Song, J., Shi, X., Kan, C., &amp; Chen, C. (2025). The effect of authoritarian leadership on young nurses’ burnout: the mediating role of organizational climate and psychological capital. </a:t>
            </a:r>
            <a:r>
              <a:rPr lang="en-US" sz="1600" i="1" dirty="0">
                <a:latin typeface="Trebuchet MS"/>
                <a:ea typeface="+mn-lt"/>
                <a:cs typeface="Times New Roman"/>
              </a:rPr>
              <a:t>BMC Health Services Research, 25(1)</a:t>
            </a:r>
            <a:r>
              <a:rPr lang="en-US" sz="1600" dirty="0">
                <a:latin typeface="Trebuchet MS"/>
                <a:ea typeface="+mn-lt"/>
                <a:cs typeface="Times New Roman"/>
              </a:rPr>
              <a:t>. </a:t>
            </a:r>
            <a:r>
              <a:rPr lang="en-US" sz="1600" dirty="0">
                <a:latin typeface="Trebuchet MS"/>
                <a:ea typeface="+mn-lt"/>
                <a:cs typeface="Times New Roman"/>
                <a:hlinkClick r:id="rId10"/>
              </a:rPr>
              <a:t>https://doi.org/10.1186/s12913-025-12403-7</a:t>
            </a:r>
            <a:endParaRPr lang="en-US" sz="1600" dirty="0">
              <a:latin typeface="Trebuchet MS"/>
              <a:cs typeface="Times New Roman"/>
            </a:endParaRPr>
          </a:p>
          <a:p>
            <a:pPr marL="0" indent="0">
              <a:buNone/>
            </a:pPr>
            <a:endParaRPr lang="en-US" sz="1600">
              <a:latin typeface="Times New Roman"/>
              <a:cs typeface="Times New Roman"/>
            </a:endParaRPr>
          </a:p>
          <a:p>
            <a:endParaRPr lang="en-US"/>
          </a:p>
        </p:txBody>
      </p:sp>
      <p:pic>
        <p:nvPicPr>
          <p:cNvPr id="4" name="Audio Recording Oct 23, 2025 at 7:34:52 PM">
            <a:hlinkClick r:id="" action="ppaction://media"/>
            <a:extLst>
              <a:ext uri="{FF2B5EF4-FFF2-40B4-BE49-F238E27FC236}">
                <a16:creationId xmlns:a16="http://schemas.microsoft.com/office/drawing/2014/main" id="{64E912DE-27E1-3F5C-B09F-8A64561682A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8670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44" name="Straight Connector 4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A person in a white coat and stethoscope holding a clipboard and looking at a person in a white coat&#10;&#10;AI-generated content may be incorrect.">
            <a:extLst>
              <a:ext uri="{FF2B5EF4-FFF2-40B4-BE49-F238E27FC236}">
                <a16:creationId xmlns:a16="http://schemas.microsoft.com/office/drawing/2014/main" id="{4E8CF67D-F4FB-3E3F-769C-B580FBF9AD4F}"/>
              </a:ext>
            </a:extLst>
          </p:cNvPr>
          <p:cNvPicPr>
            <a:picLocks noChangeAspect="1"/>
          </p:cNvPicPr>
          <p:nvPr/>
        </p:nvPicPr>
        <p:blipFill>
          <a:blip r:embed="rId5"/>
          <a:srcRect l="38559" t="-31" r="20" b="9024"/>
          <a:stretch>
            <a:fillRect/>
          </a:stretch>
        </p:blipFill>
        <p:spPr>
          <a:xfrm>
            <a:off x="6469995" y="-2357"/>
            <a:ext cx="5720294" cy="6865333"/>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55" name="Straight Connector 5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00FBD8D8-170F-B39E-8665-71DB5041D65A}"/>
              </a:ext>
            </a:extLst>
          </p:cNvPr>
          <p:cNvSpPr txBox="1"/>
          <p:nvPr/>
        </p:nvSpPr>
        <p:spPr>
          <a:xfrm>
            <a:off x="6467707" y="6244683"/>
            <a:ext cx="16540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baseline="0">
                <a:latin typeface="Trebuchet MS"/>
              </a:rPr>
              <a:t>(Pexels, n.d.)</a:t>
            </a:r>
            <a:r>
              <a:rPr sz="1800">
                <a:latin typeface="Trebuchet MS"/>
                <a:ea typeface="Trebuchet MS"/>
                <a:cs typeface="Trebuchet MS"/>
              </a:rPr>
              <a:t>​</a:t>
            </a:r>
            <a:endParaRPr lang="en-GB"/>
          </a:p>
          <a:p>
            <a:pPr algn="ctr"/>
            <a:endParaRPr lang="en-GB"/>
          </a:p>
        </p:txBody>
      </p:sp>
      <p:sp>
        <p:nvSpPr>
          <p:cNvPr id="7" name="Title 6">
            <a:extLst>
              <a:ext uri="{FF2B5EF4-FFF2-40B4-BE49-F238E27FC236}">
                <a16:creationId xmlns:a16="http://schemas.microsoft.com/office/drawing/2014/main" id="{76B42805-771A-BC6F-0835-19E39BF2F580}"/>
              </a:ext>
            </a:extLst>
          </p:cNvPr>
          <p:cNvSpPr>
            <a:spLocks noGrp="1"/>
          </p:cNvSpPr>
          <p:nvPr>
            <p:ph type="title"/>
          </p:nvPr>
        </p:nvSpPr>
        <p:spPr/>
        <p:txBody>
          <a:bodyPr/>
          <a:lstStyle/>
          <a:p>
            <a:r>
              <a:rPr lang="en-US" dirty="0"/>
              <a:t>Need for Change</a:t>
            </a:r>
          </a:p>
        </p:txBody>
      </p:sp>
      <p:sp>
        <p:nvSpPr>
          <p:cNvPr id="9" name="Content Placeholder 8">
            <a:extLst>
              <a:ext uri="{FF2B5EF4-FFF2-40B4-BE49-F238E27FC236}">
                <a16:creationId xmlns:a16="http://schemas.microsoft.com/office/drawing/2014/main" id="{663A141D-4105-5A6C-0290-EB7769954DD8}"/>
              </a:ext>
            </a:extLst>
          </p:cNvPr>
          <p:cNvSpPr>
            <a:spLocks noGrp="1"/>
          </p:cNvSpPr>
          <p:nvPr>
            <p:ph idx="1"/>
          </p:nvPr>
        </p:nvSpPr>
        <p:spPr>
          <a:xfrm>
            <a:off x="677334" y="1650321"/>
            <a:ext cx="5950079" cy="3880773"/>
          </a:xfrm>
        </p:spPr>
        <p:txBody>
          <a:bodyPr vert="horz" lIns="91440" tIns="45720" rIns="91440" bIns="45720" rtlCol="0" anchor="t">
            <a:normAutofit lnSpcReduction="10000"/>
          </a:bodyPr>
          <a:lstStyle/>
          <a:p>
            <a:pPr>
              <a:buNone/>
            </a:pPr>
            <a:endParaRPr lang="en-US" sz="1200" b="1" dirty="0">
              <a:solidFill>
                <a:schemeClr val="tx1">
                  <a:lumMod val="50000"/>
                  <a:lumOff val="50000"/>
                </a:schemeClr>
              </a:solidFill>
            </a:endParaRPr>
          </a:p>
          <a:p>
            <a:pPr marL="0" indent="0">
              <a:buNone/>
            </a:pPr>
            <a:endParaRPr lang="en-US" sz="1600" dirty="0">
              <a:solidFill>
                <a:schemeClr val="tx1">
                  <a:lumMod val="50000"/>
                  <a:lumOff val="50000"/>
                </a:schemeClr>
              </a:solidFill>
            </a:endParaRPr>
          </a:p>
          <a:p>
            <a:pPr marL="0" indent="0">
              <a:buNone/>
            </a:pPr>
            <a:r>
              <a:rPr lang="en-US" sz="1600" dirty="0">
                <a:solidFill>
                  <a:schemeClr val="tx1">
                    <a:lumMod val="50000"/>
                    <a:lumOff val="50000"/>
                  </a:schemeClr>
                </a:solidFill>
              </a:rPr>
              <a:t>Jenna, a nurse practitioner in a busy urgent care clinic, is approached by a patient requesting assistance with disability forms. The patient explains that the paperwork is necessary to maintain financial support. Jenna feels frustrated because completing these forms is time-consuming and often takes her away from direct patient care. She also questions the legitimacy of the request, as the patient’s disability is not visibly apparent. She wishes there was a better way for these forms to be completed.</a:t>
            </a:r>
          </a:p>
          <a:p>
            <a:pPr marL="0" indent="0">
              <a:buNone/>
            </a:pPr>
            <a:r>
              <a:rPr lang="en-US" sz="1600" dirty="0">
                <a:solidFill>
                  <a:schemeClr val="tx1">
                    <a:lumMod val="50000"/>
                    <a:lumOff val="50000"/>
                  </a:schemeClr>
                </a:solidFill>
              </a:rPr>
              <a:t>A few weeks later, Jenna is approached by her manager to help facilitate a quality improvement project to help better equip herself and her coworkers. She is nervous how this change will be accepted and how resistant others will be.</a:t>
            </a:r>
          </a:p>
        </p:txBody>
      </p:sp>
      <p:pic>
        <p:nvPicPr>
          <p:cNvPr id="2" name="Audio Recording Oct 23, 2025 at 6:33:31 PM">
            <a:hlinkClick r:id="" action="ppaction://media"/>
            <a:extLst>
              <a:ext uri="{FF2B5EF4-FFF2-40B4-BE49-F238E27FC236}">
                <a16:creationId xmlns:a16="http://schemas.microsoft.com/office/drawing/2014/main" id="{FED9BDCD-8C3D-1EB1-B9C0-DBB50985F0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8563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3B7D-40F6-2F1A-F769-5608CE5F4DC9}"/>
              </a:ext>
            </a:extLst>
          </p:cNvPr>
          <p:cNvSpPr>
            <a:spLocks noGrp="1"/>
          </p:cNvSpPr>
          <p:nvPr>
            <p:ph type="title"/>
          </p:nvPr>
        </p:nvSpPr>
        <p:spPr/>
        <p:txBody>
          <a:bodyPr/>
          <a:lstStyle/>
          <a:p>
            <a:r>
              <a:rPr lang="en-US"/>
              <a:t>PICOT &amp; Problem/Purpose Statements</a:t>
            </a:r>
          </a:p>
        </p:txBody>
      </p:sp>
      <p:graphicFrame>
        <p:nvGraphicFramePr>
          <p:cNvPr id="7" name="Content Placeholder 2">
            <a:extLst>
              <a:ext uri="{FF2B5EF4-FFF2-40B4-BE49-F238E27FC236}">
                <a16:creationId xmlns:a16="http://schemas.microsoft.com/office/drawing/2014/main" id="{BF4090D8-0F6A-786C-4701-661E91D48E01}"/>
              </a:ext>
            </a:extLst>
          </p:cNvPr>
          <p:cNvGraphicFramePr>
            <a:graphicFrameLocks noGrp="1"/>
          </p:cNvGraphicFramePr>
          <p:nvPr>
            <p:ph idx="1"/>
            <p:extLst>
              <p:ext uri="{D42A27DB-BD31-4B8C-83A1-F6EECF244321}">
                <p14:modId xmlns:p14="http://schemas.microsoft.com/office/powerpoint/2010/main" val="122636482"/>
              </p:ext>
            </p:extLst>
          </p:nvPr>
        </p:nvGraphicFramePr>
        <p:xfrm>
          <a:off x="399473" y="1394595"/>
          <a:ext cx="5693814" cy="48166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054F6EA0-A4E6-45DD-67C9-EB8F2B925805}"/>
              </a:ext>
            </a:extLst>
          </p:cNvPr>
          <p:cNvSpPr txBox="1"/>
          <p:nvPr/>
        </p:nvSpPr>
        <p:spPr>
          <a:xfrm>
            <a:off x="6315721" y="1928320"/>
            <a:ext cx="570441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PROBLEM STATEMENT</a:t>
            </a:r>
          </a:p>
          <a:p>
            <a:r>
              <a:rPr lang="en-US" dirty="0"/>
              <a:t>Primary care providers are resistant to completing Persons with Disabilities (PWD) application forms due to lack of resources and time required to complete the forms. </a:t>
            </a:r>
          </a:p>
          <a:p>
            <a:endParaRPr lang="en-US" dirty="0"/>
          </a:p>
          <a:p>
            <a:endParaRPr lang="en-US"/>
          </a:p>
          <a:p>
            <a:r>
              <a:rPr lang="en-US" b="1" dirty="0"/>
              <a:t>PURPOSE STATEMENT</a:t>
            </a:r>
          </a:p>
          <a:p>
            <a:r>
              <a:rPr lang="en-US" dirty="0"/>
              <a:t>To create an algorithm that provides step-by-step guidance for primary care providers when completing PWD forms. Access to worksheets and guides for completing PWDs more efficiently will be provided. </a:t>
            </a:r>
          </a:p>
        </p:txBody>
      </p:sp>
      <p:pic>
        <p:nvPicPr>
          <p:cNvPr id="3" name="Audio Recording Oct 23, 2025 at 6:35:03 PM">
            <a:hlinkClick r:id="" action="ppaction://media"/>
            <a:extLst>
              <a:ext uri="{FF2B5EF4-FFF2-40B4-BE49-F238E27FC236}">
                <a16:creationId xmlns:a16="http://schemas.microsoft.com/office/drawing/2014/main" id="{2BD76B1C-A105-3692-D5B1-748695731A9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12321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9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AB373-9419-1BAD-0ED8-51ED9068D275}"/>
              </a:ext>
            </a:extLst>
          </p:cNvPr>
          <p:cNvSpPr>
            <a:spLocks noGrp="1"/>
          </p:cNvSpPr>
          <p:nvPr>
            <p:ph type="title"/>
          </p:nvPr>
        </p:nvSpPr>
        <p:spPr>
          <a:xfrm>
            <a:off x="522238" y="609600"/>
            <a:ext cx="11422134" cy="1246624"/>
          </a:xfrm>
        </p:spPr>
        <p:txBody>
          <a:bodyPr>
            <a:normAutofit/>
          </a:bodyPr>
          <a:lstStyle/>
          <a:p>
            <a:r>
              <a:rPr lang="en-US" sz="3700" dirty="0">
                <a:solidFill>
                  <a:schemeClr val="accent2"/>
                </a:solidFill>
              </a:rPr>
              <a:t>What is Persons with Disabilities (PWD) Des</a:t>
            </a:r>
            <a:r>
              <a:rPr lang="en-US" sz="3700" dirty="0">
                <a:solidFill>
                  <a:schemeClr val="tx1"/>
                </a:solidFill>
              </a:rPr>
              <a:t>ignation?</a:t>
            </a:r>
          </a:p>
        </p:txBody>
      </p:sp>
      <p:graphicFrame>
        <p:nvGraphicFramePr>
          <p:cNvPr id="840" name="Diagram 839">
            <a:extLst>
              <a:ext uri="{FF2B5EF4-FFF2-40B4-BE49-F238E27FC236}">
                <a16:creationId xmlns:a16="http://schemas.microsoft.com/office/drawing/2014/main" id="{C46AC29E-8E87-0B51-ED78-AFE7D65361C2}"/>
              </a:ext>
            </a:extLst>
          </p:cNvPr>
          <p:cNvGraphicFramePr/>
          <p:nvPr>
            <p:extLst>
              <p:ext uri="{D42A27DB-BD31-4B8C-83A1-F6EECF244321}">
                <p14:modId xmlns:p14="http://schemas.microsoft.com/office/powerpoint/2010/main" val="1396219716"/>
              </p:ext>
            </p:extLst>
          </p:nvPr>
        </p:nvGraphicFramePr>
        <p:xfrm>
          <a:off x="519345" y="1856633"/>
          <a:ext cx="11103942" cy="46315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70" name="TextBox 1169">
            <a:extLst>
              <a:ext uri="{FF2B5EF4-FFF2-40B4-BE49-F238E27FC236}">
                <a16:creationId xmlns:a16="http://schemas.microsoft.com/office/drawing/2014/main" id="{5564F6EF-381C-563A-5CD3-6FE39DC7F8B5}"/>
              </a:ext>
            </a:extLst>
          </p:cNvPr>
          <p:cNvSpPr txBox="1"/>
          <p:nvPr/>
        </p:nvSpPr>
        <p:spPr>
          <a:xfrm>
            <a:off x="335827" y="1308409"/>
            <a:ext cx="1091575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Calibri"/>
                <a:ea typeface="Calibri"/>
                <a:cs typeface="Calibri"/>
              </a:rPr>
              <a:t>Provincial program providing financial assistance for persons with severe physical and/or mental impairments lasting &gt;2 years. </a:t>
            </a:r>
            <a:endParaRPr lang="en-US" sz="1600" dirty="0"/>
          </a:p>
        </p:txBody>
      </p:sp>
      <p:sp>
        <p:nvSpPr>
          <p:cNvPr id="54" name="TextBox 53">
            <a:extLst>
              <a:ext uri="{FF2B5EF4-FFF2-40B4-BE49-F238E27FC236}">
                <a16:creationId xmlns:a16="http://schemas.microsoft.com/office/drawing/2014/main" id="{65B8F271-DAFF-4009-8A95-2781F7D3D4E5}"/>
              </a:ext>
            </a:extLst>
          </p:cNvPr>
          <p:cNvSpPr txBox="1"/>
          <p:nvPr/>
        </p:nvSpPr>
        <p:spPr>
          <a:xfrm>
            <a:off x="7228591" y="6487408"/>
            <a:ext cx="483849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(Disability Alliance BC, 2024; Government of British Columbia, 2025)</a:t>
            </a:r>
          </a:p>
        </p:txBody>
      </p:sp>
      <p:pic>
        <p:nvPicPr>
          <p:cNvPr id="3" name="Audio Recording Oct 23, 2025 at 6:38:13 PM">
            <a:hlinkClick r:id="" action="ppaction://media"/>
            <a:extLst>
              <a:ext uri="{FF2B5EF4-FFF2-40B4-BE49-F238E27FC236}">
                <a16:creationId xmlns:a16="http://schemas.microsoft.com/office/drawing/2014/main" id="{4BAA6E4A-96D0-AF1E-160D-2723CA8CEBC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6181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4474-9CDC-07F7-4C6F-3A96053AC30E}"/>
              </a:ext>
            </a:extLst>
          </p:cNvPr>
          <p:cNvSpPr>
            <a:spLocks noGrp="1"/>
          </p:cNvSpPr>
          <p:nvPr>
            <p:ph type="title"/>
          </p:nvPr>
        </p:nvSpPr>
        <p:spPr/>
        <p:txBody>
          <a:bodyPr/>
          <a:lstStyle/>
          <a:p>
            <a:pPr algn="ctr"/>
            <a:r>
              <a:rPr lang="en-US"/>
              <a:t>Leadership Styles: Transformational &amp; Authoritative</a:t>
            </a:r>
          </a:p>
        </p:txBody>
      </p:sp>
      <p:graphicFrame>
        <p:nvGraphicFramePr>
          <p:cNvPr id="224" name="Content Placeholder 2">
            <a:extLst>
              <a:ext uri="{FF2B5EF4-FFF2-40B4-BE49-F238E27FC236}">
                <a16:creationId xmlns:a16="http://schemas.microsoft.com/office/drawing/2014/main" id="{5FE04283-8F51-18DD-F0FD-6F8E7FAC9663}"/>
              </a:ext>
            </a:extLst>
          </p:cNvPr>
          <p:cNvGraphicFramePr>
            <a:graphicFrameLocks noGrp="1"/>
          </p:cNvGraphicFramePr>
          <p:nvPr>
            <p:ph sz="half" idx="2"/>
            <p:extLst>
              <p:ext uri="{D42A27DB-BD31-4B8C-83A1-F6EECF244321}">
                <p14:modId xmlns:p14="http://schemas.microsoft.com/office/powerpoint/2010/main" val="2579270947"/>
              </p:ext>
            </p:extLst>
          </p:nvPr>
        </p:nvGraphicFramePr>
        <p:xfrm>
          <a:off x="4669326" y="2163152"/>
          <a:ext cx="5138249" cy="43293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Text Placeholder 222">
            <a:extLst>
              <a:ext uri="{FF2B5EF4-FFF2-40B4-BE49-F238E27FC236}">
                <a16:creationId xmlns:a16="http://schemas.microsoft.com/office/drawing/2014/main" id="{5C3D1790-9173-136D-7A53-9D49E8A8D1D8}"/>
              </a:ext>
            </a:extLst>
          </p:cNvPr>
          <p:cNvSpPr txBox="1">
            <a:spLocks/>
          </p:cNvSpPr>
          <p:nvPr/>
        </p:nvSpPr>
        <p:spPr>
          <a:xfrm rot="20640000">
            <a:off x="433358" y="3085368"/>
            <a:ext cx="3773394" cy="437014"/>
          </a:xfrm>
          <a:prstGeom prst="rect">
            <a:avLst/>
          </a:prstGeom>
          <a:ln w="28575">
            <a:solidFill>
              <a:schemeClr val="tx1"/>
            </a:solidFill>
          </a:ln>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a:t>Transformational Leadership Style </a:t>
            </a:r>
          </a:p>
        </p:txBody>
      </p:sp>
      <p:pic>
        <p:nvPicPr>
          <p:cNvPr id="3" name="Audio Recording Oct 23, 2025 at 6:40:39 PM">
            <a:hlinkClick r:id="" action="ppaction://media"/>
            <a:extLst>
              <a:ext uri="{FF2B5EF4-FFF2-40B4-BE49-F238E27FC236}">
                <a16:creationId xmlns:a16="http://schemas.microsoft.com/office/drawing/2014/main" id="{BE5F3B09-3C0F-FEF5-9C19-D17060A1460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35443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B7246-0E1C-EDF2-1380-DBDC91238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97242-24AE-6E59-AEEF-B397EA56A4D8}"/>
              </a:ext>
            </a:extLst>
          </p:cNvPr>
          <p:cNvSpPr>
            <a:spLocks noGrp="1"/>
          </p:cNvSpPr>
          <p:nvPr>
            <p:ph type="title"/>
          </p:nvPr>
        </p:nvSpPr>
        <p:spPr>
          <a:xfrm>
            <a:off x="415233" y="149397"/>
            <a:ext cx="3435197" cy="2643516"/>
          </a:xfrm>
        </p:spPr>
        <p:txBody>
          <a:bodyPr>
            <a:normAutofit fontScale="90000"/>
          </a:bodyPr>
          <a:lstStyle/>
          <a:p>
            <a:pPr algn="ctr"/>
            <a:r>
              <a:rPr lang="en-US" sz="3600"/>
              <a:t>Leadership Styles</a:t>
            </a:r>
            <a:r>
              <a:rPr lang="en-US"/>
              <a:t>: Transformational &amp; Authoritative</a:t>
            </a:r>
          </a:p>
        </p:txBody>
      </p:sp>
      <p:sp>
        <p:nvSpPr>
          <p:cNvPr id="3" name="Content Placeholder 2">
            <a:extLst>
              <a:ext uri="{FF2B5EF4-FFF2-40B4-BE49-F238E27FC236}">
                <a16:creationId xmlns:a16="http://schemas.microsoft.com/office/drawing/2014/main" id="{2AAC2DFC-79F9-2D38-855A-8647D370246E}"/>
              </a:ext>
            </a:extLst>
          </p:cNvPr>
          <p:cNvSpPr>
            <a:spLocks noGrp="1"/>
          </p:cNvSpPr>
          <p:nvPr>
            <p:ph sz="half" idx="1"/>
          </p:nvPr>
        </p:nvSpPr>
        <p:spPr>
          <a:xfrm>
            <a:off x="838200" y="1955967"/>
            <a:ext cx="5181600" cy="4541838"/>
          </a:xfrm>
        </p:spPr>
        <p:txBody>
          <a:bodyPr vert="horz" lIns="91440" tIns="45720" rIns="91440" bIns="45720" rtlCol="0" anchor="t">
            <a:noAutofit/>
          </a:bodyPr>
          <a:lstStyle/>
          <a:p>
            <a:endParaRPr lang="en-US" sz="1400">
              <a:latin typeface="Times New Roman"/>
              <a:cs typeface="Times New Roman"/>
            </a:endParaRPr>
          </a:p>
          <a:p>
            <a:pPr marL="0" indent="0">
              <a:buNone/>
            </a:pPr>
            <a:endParaRPr lang="en-US" sz="1600">
              <a:latin typeface="Times New Roman"/>
              <a:cs typeface="Times New Roman"/>
            </a:endParaRPr>
          </a:p>
          <a:p>
            <a:endParaRPr lang="en-US"/>
          </a:p>
          <a:p>
            <a:endParaRPr lang="en-US"/>
          </a:p>
        </p:txBody>
      </p:sp>
      <p:graphicFrame>
        <p:nvGraphicFramePr>
          <p:cNvPr id="225" name="Content Placeholder 208">
            <a:extLst>
              <a:ext uri="{FF2B5EF4-FFF2-40B4-BE49-F238E27FC236}">
                <a16:creationId xmlns:a16="http://schemas.microsoft.com/office/drawing/2014/main" id="{EDBE7B06-BD2D-DB11-D313-638FCD2EA570}"/>
              </a:ext>
            </a:extLst>
          </p:cNvPr>
          <p:cNvGraphicFramePr>
            <a:graphicFrameLocks noGrp="1"/>
          </p:cNvGraphicFramePr>
          <p:nvPr>
            <p:ph sz="half" idx="2"/>
            <p:extLst>
              <p:ext uri="{D42A27DB-BD31-4B8C-83A1-F6EECF244321}">
                <p14:modId xmlns:p14="http://schemas.microsoft.com/office/powerpoint/2010/main" val="4203688994"/>
              </p:ext>
            </p:extLst>
          </p:nvPr>
        </p:nvGraphicFramePr>
        <p:xfrm>
          <a:off x="2014199" y="570130"/>
          <a:ext cx="9262831" cy="60828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3" name="Text Placeholder 222">
            <a:extLst>
              <a:ext uri="{FF2B5EF4-FFF2-40B4-BE49-F238E27FC236}">
                <a16:creationId xmlns:a16="http://schemas.microsoft.com/office/drawing/2014/main" id="{90A3840E-C6D8-42E7-DC97-151FC9E3F22E}"/>
              </a:ext>
            </a:extLst>
          </p:cNvPr>
          <p:cNvSpPr>
            <a:spLocks noGrp="1"/>
          </p:cNvSpPr>
          <p:nvPr>
            <p:ph type="body" sz="quarter" idx="4294967295"/>
          </p:nvPr>
        </p:nvSpPr>
        <p:spPr>
          <a:xfrm rot="20640000">
            <a:off x="542597" y="3592944"/>
            <a:ext cx="3388800" cy="440609"/>
          </a:xfrm>
          <a:ln w="28575">
            <a:solidFill>
              <a:schemeClr val="tx1"/>
            </a:solidFill>
          </a:ln>
        </p:spPr>
        <p:txBody>
          <a:bodyPr vert="horz" lIns="91440" tIns="45720" rIns="91440" bIns="45720" rtlCol="0" anchor="t">
            <a:normAutofit/>
          </a:bodyPr>
          <a:lstStyle/>
          <a:p>
            <a:pPr marL="0" indent="0">
              <a:buNone/>
            </a:pPr>
            <a:r>
              <a:rPr lang="en-US"/>
              <a:t>Authoritative Leadership Style </a:t>
            </a:r>
          </a:p>
        </p:txBody>
      </p:sp>
      <p:sp>
        <p:nvSpPr>
          <p:cNvPr id="310" name="TextBox 309">
            <a:extLst>
              <a:ext uri="{FF2B5EF4-FFF2-40B4-BE49-F238E27FC236}">
                <a16:creationId xmlns:a16="http://schemas.microsoft.com/office/drawing/2014/main" id="{87F2B7DC-36B8-0E5D-7EAE-E36430E20381}"/>
              </a:ext>
            </a:extLst>
          </p:cNvPr>
          <p:cNvSpPr txBox="1"/>
          <p:nvPr/>
        </p:nvSpPr>
        <p:spPr>
          <a:xfrm>
            <a:off x="5817613" y="2495593"/>
            <a:ext cx="1655096"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Calibri"/>
                <a:ea typeface="Calibri"/>
                <a:cs typeface="Calibri"/>
              </a:rPr>
              <a:t>Combining </a:t>
            </a:r>
            <a:endParaRPr lang="en-GB" sz="1400">
              <a:latin typeface="Calibri"/>
              <a:ea typeface="Calibri"/>
              <a:cs typeface="Calibri"/>
            </a:endParaRPr>
          </a:p>
          <a:p>
            <a:pPr algn="ctr"/>
            <a:r>
              <a:rPr lang="en-US" sz="1400" dirty="0">
                <a:latin typeface="Calibri"/>
                <a:ea typeface="Calibri"/>
                <a:cs typeface="Calibri"/>
              </a:rPr>
              <a:t>authoritative guidance and transformational leadership together these styles create balance, ensuring the consistent process motivating participation.</a:t>
            </a:r>
            <a:endParaRPr lang="en-GB" sz="1400" dirty="0">
              <a:latin typeface="Calibri"/>
              <a:ea typeface="Calibri"/>
              <a:cs typeface="Calibri"/>
            </a:endParaRPr>
          </a:p>
          <a:p>
            <a:pPr algn="l"/>
            <a:endParaRPr lang="en-GB" dirty="0"/>
          </a:p>
        </p:txBody>
      </p:sp>
      <p:pic>
        <p:nvPicPr>
          <p:cNvPr id="4" name="Audio Recording Oct 23, 2025 at 6:42:55 PM">
            <a:hlinkClick r:id="" action="ppaction://media"/>
            <a:extLst>
              <a:ext uri="{FF2B5EF4-FFF2-40B4-BE49-F238E27FC236}">
                <a16:creationId xmlns:a16="http://schemas.microsoft.com/office/drawing/2014/main" id="{6BC89582-567C-9C57-F5EE-90F4BBF6A52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671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90EE-0E26-A504-E6C2-4B89215775D3}"/>
              </a:ext>
            </a:extLst>
          </p:cNvPr>
          <p:cNvSpPr>
            <a:spLocks noGrp="1"/>
          </p:cNvSpPr>
          <p:nvPr>
            <p:ph type="title"/>
          </p:nvPr>
        </p:nvSpPr>
        <p:spPr/>
        <p:txBody>
          <a:bodyPr/>
          <a:lstStyle/>
          <a:p>
            <a:r>
              <a:rPr lang="en-US" dirty="0"/>
              <a:t>Organizational Structure &amp; Project Roles</a:t>
            </a:r>
          </a:p>
        </p:txBody>
      </p:sp>
      <p:graphicFrame>
        <p:nvGraphicFramePr>
          <p:cNvPr id="4" name="Diagram 3">
            <a:extLst>
              <a:ext uri="{FF2B5EF4-FFF2-40B4-BE49-F238E27FC236}">
                <a16:creationId xmlns:a16="http://schemas.microsoft.com/office/drawing/2014/main" id="{78F96E22-82C2-BFA4-2A97-5D75E9D307C3}"/>
              </a:ext>
            </a:extLst>
          </p:cNvPr>
          <p:cNvGraphicFramePr/>
          <p:nvPr>
            <p:extLst>
              <p:ext uri="{D42A27DB-BD31-4B8C-83A1-F6EECF244321}">
                <p14:modId xmlns:p14="http://schemas.microsoft.com/office/powerpoint/2010/main" val="1675863138"/>
              </p:ext>
            </p:extLst>
          </p:nvPr>
        </p:nvGraphicFramePr>
        <p:xfrm>
          <a:off x="1872238" y="174581"/>
          <a:ext cx="8254539" cy="62509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6" name="TextBox 185">
            <a:extLst>
              <a:ext uri="{FF2B5EF4-FFF2-40B4-BE49-F238E27FC236}">
                <a16:creationId xmlns:a16="http://schemas.microsoft.com/office/drawing/2014/main" id="{E1FDC6AB-079D-CECF-0188-36C2C3A396A8}"/>
              </a:ext>
            </a:extLst>
          </p:cNvPr>
          <p:cNvSpPr txBox="1"/>
          <p:nvPr/>
        </p:nvSpPr>
        <p:spPr>
          <a:xfrm>
            <a:off x="4488069" y="5330134"/>
            <a:ext cx="3016250" cy="92862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Sponsor: NP Team Lead</a:t>
            </a:r>
          </a:p>
          <a:p>
            <a:pPr algn="ctr"/>
            <a:r>
              <a:rPr lang="en-US" dirty="0"/>
              <a:t>Expert: Casual NP</a:t>
            </a:r>
          </a:p>
          <a:p>
            <a:pPr algn="ctr"/>
            <a:r>
              <a:rPr lang="en-US" dirty="0"/>
              <a:t>Stakeholders: Team Leads</a:t>
            </a:r>
          </a:p>
        </p:txBody>
      </p:sp>
      <p:sp>
        <p:nvSpPr>
          <p:cNvPr id="188" name="TextBox 187">
            <a:extLst>
              <a:ext uri="{FF2B5EF4-FFF2-40B4-BE49-F238E27FC236}">
                <a16:creationId xmlns:a16="http://schemas.microsoft.com/office/drawing/2014/main" id="{5A3ACC7F-57C7-6969-9E65-3D735A5D09B8}"/>
              </a:ext>
            </a:extLst>
          </p:cNvPr>
          <p:cNvSpPr txBox="1"/>
          <p:nvPr/>
        </p:nvSpPr>
        <p:spPr>
          <a:xfrm>
            <a:off x="1135317" y="1395758"/>
            <a:ext cx="3069165" cy="64633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Urgent Primary Care Centre Leadership Structure</a:t>
            </a:r>
          </a:p>
        </p:txBody>
      </p:sp>
      <p:sp>
        <p:nvSpPr>
          <p:cNvPr id="190" name="TextBox 7343">
            <a:extLst>
              <a:ext uri="{FF2B5EF4-FFF2-40B4-BE49-F238E27FC236}">
                <a16:creationId xmlns:a16="http://schemas.microsoft.com/office/drawing/2014/main" id="{599093F7-52F7-F996-E795-DCAE5ED76CCA}"/>
              </a:ext>
            </a:extLst>
          </p:cNvPr>
          <p:cNvSpPr txBox="1"/>
          <p:nvPr/>
        </p:nvSpPr>
        <p:spPr>
          <a:xfrm>
            <a:off x="8236410" y="6262297"/>
            <a:ext cx="2614083"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(White &amp; Griffith, 2019)</a:t>
            </a:r>
          </a:p>
        </p:txBody>
      </p:sp>
      <p:pic>
        <p:nvPicPr>
          <p:cNvPr id="3" name="Audio Recording Oct 23, 2025 at 6:43:42 PM">
            <a:hlinkClick r:id="" action="ppaction://media"/>
            <a:extLst>
              <a:ext uri="{FF2B5EF4-FFF2-40B4-BE49-F238E27FC236}">
                <a16:creationId xmlns:a16="http://schemas.microsoft.com/office/drawing/2014/main" id="{325A2532-FBB6-D158-0015-2CE6F8058B1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99251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F397-BCF1-F9CA-2F7A-219A3277DF76}"/>
              </a:ext>
            </a:extLst>
          </p:cNvPr>
          <p:cNvSpPr>
            <a:spLocks noGrp="1"/>
          </p:cNvSpPr>
          <p:nvPr>
            <p:ph type="title"/>
          </p:nvPr>
        </p:nvSpPr>
        <p:spPr/>
        <p:txBody>
          <a:bodyPr/>
          <a:lstStyle/>
          <a:p>
            <a:r>
              <a:rPr lang="en-US" dirty="0"/>
              <a:t>Strategic Planning Assessment</a:t>
            </a:r>
          </a:p>
        </p:txBody>
      </p:sp>
      <p:sp>
        <p:nvSpPr>
          <p:cNvPr id="5" name="Content Placeholder 2">
            <a:extLst>
              <a:ext uri="{FF2B5EF4-FFF2-40B4-BE49-F238E27FC236}">
                <a16:creationId xmlns:a16="http://schemas.microsoft.com/office/drawing/2014/main" id="{25F00481-9AD4-7FBA-5C73-075A5946C1CC}"/>
              </a:ext>
            </a:extLst>
          </p:cNvPr>
          <p:cNvSpPr>
            <a:spLocks noGrp="1"/>
          </p:cNvSpPr>
          <p:nvPr>
            <p:ph idx="1"/>
          </p:nvPr>
        </p:nvSpPr>
        <p:spPr>
          <a:xfrm>
            <a:off x="853848" y="1429143"/>
            <a:ext cx="9580549" cy="5055523"/>
          </a:xfrm>
          <a:solidFill>
            <a:schemeClr val="bg1"/>
          </a:solidFill>
          <a:ln w="28575">
            <a:solidFill>
              <a:schemeClr val="tx1"/>
            </a:solidFill>
          </a:ln>
        </p:spPr>
        <p:txBody>
          <a:bodyPr vert="horz" lIns="91440" tIns="45720" rIns="91440" bIns="45720" rtlCol="0" anchor="t">
            <a:noAutofit/>
          </a:bodyPr>
          <a:lstStyle/>
          <a:p>
            <a:pPr marL="342900" lvl="1" indent="-342900">
              <a:spcBef>
                <a:spcPts val="0"/>
              </a:spcBef>
              <a:buAutoNum type="arabicPeriod"/>
            </a:pPr>
            <a:r>
              <a:rPr lang="en-US" dirty="0"/>
              <a:t>Initial steps </a:t>
            </a:r>
          </a:p>
          <a:p>
            <a:pPr marL="742950" lvl="2" indent="-342900">
              <a:spcBef>
                <a:spcPts val="0"/>
              </a:spcBef>
              <a:buFont typeface="Wingdings" charset="2"/>
              <a:buChar char="§"/>
            </a:pPr>
            <a:r>
              <a:rPr lang="en-US" dirty="0"/>
              <a:t>Find sponsor and lead expert </a:t>
            </a:r>
          </a:p>
          <a:p>
            <a:pPr marL="742950" lvl="2" indent="-342900">
              <a:spcBef>
                <a:spcPts val="0"/>
              </a:spcBef>
              <a:buFont typeface="Wingdings" charset="2"/>
              <a:buChar char="§"/>
            </a:pPr>
            <a:r>
              <a:rPr lang="en-US" dirty="0"/>
              <a:t>Research process of completing PWDs </a:t>
            </a:r>
          </a:p>
          <a:p>
            <a:pPr marL="742950" lvl="2" indent="-342900">
              <a:spcBef>
                <a:spcPts val="0"/>
              </a:spcBef>
              <a:buFont typeface="Wingdings" charset="2"/>
              <a:buChar char="§"/>
            </a:pPr>
            <a:r>
              <a:rPr lang="en-US" dirty="0"/>
              <a:t>Speak with team members about their potential role in the process</a:t>
            </a:r>
          </a:p>
          <a:p>
            <a:pPr marL="742950" lvl="2" indent="-342900">
              <a:spcBef>
                <a:spcPts val="0"/>
              </a:spcBef>
              <a:buFont typeface="Wingdings" charset="2"/>
              <a:buChar char="§"/>
            </a:pPr>
            <a:r>
              <a:rPr lang="en-US" dirty="0"/>
              <a:t>Source worksheets already in use and adapt to the UPCC setting</a:t>
            </a:r>
          </a:p>
          <a:p>
            <a:pPr marL="742950" lvl="2" indent="-342900">
              <a:spcBef>
                <a:spcPts val="0"/>
              </a:spcBef>
              <a:buFont typeface="Wingdings" charset="2"/>
              <a:buChar char="§"/>
            </a:pPr>
            <a:r>
              <a:rPr lang="en-US" dirty="0"/>
              <a:t>Lead expert and sponsor develop algorithm </a:t>
            </a:r>
          </a:p>
          <a:p>
            <a:pPr marL="742950" lvl="2" indent="-342900">
              <a:spcBef>
                <a:spcPts val="0"/>
              </a:spcBef>
              <a:buFont typeface="Wingdings" charset="2"/>
              <a:buChar char="§"/>
            </a:pPr>
            <a:endParaRPr lang="en-US" dirty="0"/>
          </a:p>
          <a:p>
            <a:pPr marL="342900" lvl="1" indent="-342900">
              <a:spcBef>
                <a:spcPts val="0"/>
              </a:spcBef>
              <a:buAutoNum type="arabicPeriod"/>
            </a:pPr>
            <a:r>
              <a:rPr lang="en-US" dirty="0"/>
              <a:t>Network across the leadership groups </a:t>
            </a:r>
          </a:p>
          <a:p>
            <a:pPr marL="742950" lvl="2" indent="-342900">
              <a:spcBef>
                <a:spcPts val="0"/>
              </a:spcBef>
              <a:buFont typeface="Wingdings" charset="2"/>
              <a:buChar char="§"/>
            </a:pPr>
            <a:r>
              <a:rPr lang="en-US" dirty="0"/>
              <a:t>Review algorithm and ensure it aligns with workload capacity and group goals</a:t>
            </a:r>
          </a:p>
          <a:p>
            <a:pPr marL="742950" lvl="2" indent="-342900">
              <a:spcBef>
                <a:spcPts val="0"/>
              </a:spcBef>
              <a:buFont typeface="Wingdings" charset="2"/>
              <a:buChar char="§"/>
            </a:pPr>
            <a:r>
              <a:rPr lang="en-US" dirty="0"/>
              <a:t>Communication through email and verbal correspondence</a:t>
            </a:r>
          </a:p>
          <a:p>
            <a:pPr marL="971550" lvl="3" indent="0">
              <a:spcBef>
                <a:spcPts val="0"/>
              </a:spcBef>
              <a:buNone/>
            </a:pPr>
            <a:endParaRPr lang="en-US" sz="1050" dirty="0"/>
          </a:p>
          <a:p>
            <a:pPr marL="342900" lvl="1">
              <a:spcBef>
                <a:spcPts val="0"/>
              </a:spcBef>
              <a:buAutoNum type="arabicPeriod"/>
            </a:pPr>
            <a:r>
              <a:rPr lang="en-US" sz="1800" dirty="0"/>
              <a:t>Review final draft of PWD algorithm at stakeholders meeting</a:t>
            </a:r>
          </a:p>
          <a:p>
            <a:pPr marL="400050" lvl="2" indent="0">
              <a:spcBef>
                <a:spcPts val="0"/>
              </a:spcBef>
              <a:buNone/>
            </a:pPr>
            <a:endParaRPr lang="en-US" dirty="0"/>
          </a:p>
          <a:p>
            <a:pPr marL="342900" lvl="1" indent="-342900">
              <a:spcBef>
                <a:spcPts val="0"/>
              </a:spcBef>
              <a:buAutoNum type="arabicPeriod"/>
            </a:pPr>
            <a:r>
              <a:rPr lang="en-US" dirty="0"/>
              <a:t>Coordinate education of team members through team leads</a:t>
            </a:r>
          </a:p>
          <a:p>
            <a:pPr marL="742950" lvl="2" indent="-342900">
              <a:spcBef>
                <a:spcPts val="0"/>
              </a:spcBef>
              <a:buFont typeface="Wingdings"/>
              <a:buChar char="§"/>
            </a:pPr>
            <a:r>
              <a:rPr lang="en-US" dirty="0"/>
              <a:t>Provide algorithm in summarized and detailed formats</a:t>
            </a:r>
          </a:p>
          <a:p>
            <a:pPr marL="742950" lvl="2" indent="-342900">
              <a:spcBef>
                <a:spcPts val="0"/>
              </a:spcBef>
              <a:buFont typeface="Wingdings"/>
              <a:buChar char="§"/>
            </a:pPr>
            <a:endParaRPr lang="en-US" dirty="0"/>
          </a:p>
          <a:p>
            <a:pPr marL="342900" lvl="1" indent="-342900">
              <a:spcBef>
                <a:spcPts val="0"/>
              </a:spcBef>
              <a:buAutoNum type="arabicPeriod"/>
            </a:pPr>
            <a:r>
              <a:rPr lang="en-US" dirty="0"/>
              <a:t>Identify challenges experienced during implementation and coordinate solutions between the groups</a:t>
            </a:r>
          </a:p>
          <a:p>
            <a:pPr marL="742950" lvl="2" indent="-342900">
              <a:spcBef>
                <a:spcPts val="0"/>
              </a:spcBef>
              <a:buFont typeface="Wingdings" charset="2"/>
              <a:buChar char="§"/>
            </a:pPr>
            <a:r>
              <a:rPr lang="en-US" dirty="0"/>
              <a:t>Additional meetings, email communication, and informal check-ins </a:t>
            </a:r>
          </a:p>
          <a:p>
            <a:pPr marL="400050" lvl="2" indent="0">
              <a:spcBef>
                <a:spcPts val="0"/>
              </a:spcBef>
              <a:buNone/>
            </a:pPr>
            <a:endParaRPr lang="en-US" dirty="0"/>
          </a:p>
          <a:p>
            <a:pPr marL="342900" lvl="1" indent="-342900">
              <a:spcBef>
                <a:spcPts val="0"/>
              </a:spcBef>
              <a:buAutoNum type="arabicPeriod"/>
            </a:pPr>
            <a:r>
              <a:rPr lang="en-US" dirty="0"/>
              <a:t>Once established in UPCC, communicate new process to other Urgent Care </a:t>
            </a:r>
            <a:r>
              <a:rPr lang="en-US" err="1"/>
              <a:t>Centres</a:t>
            </a:r>
            <a:endParaRPr lang="en-US"/>
          </a:p>
          <a:p>
            <a:pPr lvl="1">
              <a:spcBef>
                <a:spcPts val="0"/>
              </a:spcBef>
              <a:buAutoNum type="arabicPeriod"/>
            </a:pPr>
            <a:endParaRPr lang="en-US" sz="1300" dirty="0"/>
          </a:p>
          <a:p>
            <a:pPr lvl="1">
              <a:spcBef>
                <a:spcPts val="0"/>
              </a:spcBef>
              <a:buAutoNum type="arabicPeriod"/>
            </a:pPr>
            <a:endParaRPr lang="en-US" sz="1300" dirty="0">
              <a:solidFill>
                <a:srgbClr val="404040"/>
              </a:solidFill>
              <a:latin typeface="Trebuchet MS" panose="020B0603020202020204"/>
              <a:ea typeface="Calibri"/>
              <a:cs typeface="Calibri"/>
            </a:endParaRPr>
          </a:p>
          <a:p>
            <a:pPr lvl="1">
              <a:spcBef>
                <a:spcPts val="0"/>
              </a:spcBef>
              <a:buAutoNum type="arabicPeriod"/>
            </a:pPr>
            <a:endParaRPr lang="en-US" sz="1300" dirty="0">
              <a:solidFill>
                <a:srgbClr val="404040"/>
              </a:solidFill>
              <a:latin typeface="Trebuchet MS" panose="020B0603020202020204"/>
              <a:ea typeface="Calibri"/>
              <a:cs typeface="Calibri"/>
            </a:endParaRPr>
          </a:p>
          <a:p>
            <a:pPr lvl="1" indent="0">
              <a:spcBef>
                <a:spcPts val="0"/>
              </a:spcBef>
              <a:buAutoNum type="arabicPeriod"/>
            </a:pPr>
            <a:endParaRPr lang="en-US" sz="1300" dirty="0">
              <a:solidFill>
                <a:srgbClr val="404040"/>
              </a:solidFill>
              <a:latin typeface="Trebuchet MS" panose="020B0603020202020204"/>
              <a:ea typeface="Calibri"/>
              <a:cs typeface="Calibri"/>
            </a:endParaRPr>
          </a:p>
          <a:p>
            <a:pPr lvl="1">
              <a:spcBef>
                <a:spcPts val="0"/>
              </a:spcBef>
              <a:buAutoNum type="arabicPeriod"/>
            </a:pPr>
            <a:endParaRPr lang="en-US" sz="1300" dirty="0">
              <a:solidFill>
                <a:srgbClr val="404040"/>
              </a:solidFill>
              <a:latin typeface="Trebuchet MS" panose="020B0603020202020204"/>
              <a:ea typeface="Calibri"/>
              <a:cs typeface="Calibri"/>
            </a:endParaRPr>
          </a:p>
          <a:p>
            <a:pPr lvl="1">
              <a:spcBef>
                <a:spcPts val="0"/>
              </a:spcBef>
              <a:buAutoNum type="arabicPeriod"/>
            </a:pPr>
            <a:endParaRPr lang="en-US" sz="1100" dirty="0">
              <a:solidFill>
                <a:srgbClr val="444444"/>
              </a:solidFill>
              <a:latin typeface="Calibri"/>
              <a:ea typeface="Calibri"/>
              <a:cs typeface="Calibri"/>
            </a:endParaRPr>
          </a:p>
        </p:txBody>
      </p:sp>
      <p:sp>
        <p:nvSpPr>
          <p:cNvPr id="6" name="TextBox 7343">
            <a:extLst>
              <a:ext uri="{FF2B5EF4-FFF2-40B4-BE49-F238E27FC236}">
                <a16:creationId xmlns:a16="http://schemas.microsoft.com/office/drawing/2014/main" id="{3885D6B9-9150-0D86-8F0F-AA20712BF000}"/>
              </a:ext>
            </a:extLst>
          </p:cNvPr>
          <p:cNvSpPr txBox="1"/>
          <p:nvPr/>
        </p:nvSpPr>
        <p:spPr>
          <a:xfrm>
            <a:off x="9276706" y="6487584"/>
            <a:ext cx="2614083"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(White &amp; Griffith, 2019)</a:t>
            </a:r>
          </a:p>
        </p:txBody>
      </p:sp>
      <p:pic>
        <p:nvPicPr>
          <p:cNvPr id="3" name="Audio Recording Oct 23, 2025 at 6:45:14 PM">
            <a:hlinkClick r:id="" action="ppaction://media"/>
            <a:extLst>
              <a:ext uri="{FF2B5EF4-FFF2-40B4-BE49-F238E27FC236}">
                <a16:creationId xmlns:a16="http://schemas.microsoft.com/office/drawing/2014/main" id="{82E97DFC-7631-15E1-B407-9DB745E28B7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6189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0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ECA0-6B59-0DC3-E626-55E2DBA5E85F}"/>
              </a:ext>
            </a:extLst>
          </p:cNvPr>
          <p:cNvSpPr>
            <a:spLocks noGrp="1"/>
          </p:cNvSpPr>
          <p:nvPr>
            <p:ph type="title"/>
          </p:nvPr>
        </p:nvSpPr>
        <p:spPr/>
        <p:txBody>
          <a:bodyPr/>
          <a:lstStyle/>
          <a:p>
            <a:r>
              <a:rPr lang="en-US"/>
              <a:t>Change Theory – Lewin's Change Theory </a:t>
            </a:r>
          </a:p>
        </p:txBody>
      </p:sp>
      <p:sp>
        <p:nvSpPr>
          <p:cNvPr id="3" name="Content Placeholder 2">
            <a:extLst>
              <a:ext uri="{FF2B5EF4-FFF2-40B4-BE49-F238E27FC236}">
                <a16:creationId xmlns:a16="http://schemas.microsoft.com/office/drawing/2014/main" id="{E7E39A9F-1E15-50AD-B073-3AA195EF4D73}"/>
              </a:ext>
            </a:extLst>
          </p:cNvPr>
          <p:cNvSpPr>
            <a:spLocks noGrp="1"/>
          </p:cNvSpPr>
          <p:nvPr>
            <p:ph idx="1"/>
          </p:nvPr>
        </p:nvSpPr>
        <p:spPr/>
        <p:txBody>
          <a:bodyPr vert="horz" lIns="91440" tIns="45720" rIns="91440" bIns="45720" rtlCol="0" anchor="t">
            <a:normAutofit/>
          </a:bodyPr>
          <a:lstStyle/>
          <a:p>
            <a:endParaRPr lang="en-US"/>
          </a:p>
          <a:p>
            <a:endParaRPr lang="en-US"/>
          </a:p>
        </p:txBody>
      </p:sp>
      <p:sp>
        <p:nvSpPr>
          <p:cNvPr id="4" name="Arrow: Right 3">
            <a:extLst>
              <a:ext uri="{FF2B5EF4-FFF2-40B4-BE49-F238E27FC236}">
                <a16:creationId xmlns:a16="http://schemas.microsoft.com/office/drawing/2014/main" id="{36A28B49-7026-D912-0B34-163DD030D6CF}"/>
              </a:ext>
            </a:extLst>
          </p:cNvPr>
          <p:cNvSpPr/>
          <p:nvPr/>
        </p:nvSpPr>
        <p:spPr>
          <a:xfrm>
            <a:off x="1272000" y="2076000"/>
            <a:ext cx="3384000" cy="1008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Unfreeze</a:t>
            </a:r>
          </a:p>
        </p:txBody>
      </p:sp>
      <p:sp>
        <p:nvSpPr>
          <p:cNvPr id="5" name="Arrow: Right 4">
            <a:extLst>
              <a:ext uri="{FF2B5EF4-FFF2-40B4-BE49-F238E27FC236}">
                <a16:creationId xmlns:a16="http://schemas.microsoft.com/office/drawing/2014/main" id="{2C91D8E4-99AB-5D37-CAAE-EC3DC2047A62}"/>
              </a:ext>
            </a:extLst>
          </p:cNvPr>
          <p:cNvSpPr/>
          <p:nvPr/>
        </p:nvSpPr>
        <p:spPr>
          <a:xfrm>
            <a:off x="1266000" y="3348000"/>
            <a:ext cx="3384000" cy="1044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Change</a:t>
            </a:r>
          </a:p>
        </p:txBody>
      </p:sp>
      <p:sp>
        <p:nvSpPr>
          <p:cNvPr id="6" name="Arrow: Right 5">
            <a:extLst>
              <a:ext uri="{FF2B5EF4-FFF2-40B4-BE49-F238E27FC236}">
                <a16:creationId xmlns:a16="http://schemas.microsoft.com/office/drawing/2014/main" id="{3EDD19D0-1A7C-5733-C9A9-19D1996CE1DF}"/>
              </a:ext>
            </a:extLst>
          </p:cNvPr>
          <p:cNvSpPr/>
          <p:nvPr/>
        </p:nvSpPr>
        <p:spPr>
          <a:xfrm>
            <a:off x="1266000" y="4632000"/>
            <a:ext cx="3384000" cy="1044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Refreeze</a:t>
            </a:r>
          </a:p>
        </p:txBody>
      </p:sp>
      <p:sp>
        <p:nvSpPr>
          <p:cNvPr id="7" name="TextBox 6">
            <a:extLst>
              <a:ext uri="{FF2B5EF4-FFF2-40B4-BE49-F238E27FC236}">
                <a16:creationId xmlns:a16="http://schemas.microsoft.com/office/drawing/2014/main" id="{B71E2669-28D2-1DE8-D682-89ED329EC594}"/>
              </a:ext>
            </a:extLst>
          </p:cNvPr>
          <p:cNvSpPr txBox="1"/>
          <p:nvPr/>
        </p:nvSpPr>
        <p:spPr>
          <a:xfrm>
            <a:off x="5429249" y="2148416"/>
            <a:ext cx="4042833" cy="719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76CB68CB-F394-2F86-696E-C0625F08E135}"/>
              </a:ext>
            </a:extLst>
          </p:cNvPr>
          <p:cNvSpPr txBox="1"/>
          <p:nvPr/>
        </p:nvSpPr>
        <p:spPr>
          <a:xfrm>
            <a:off x="4738077" y="2149231"/>
            <a:ext cx="6096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Identify and acknowledge the resistance to completing PWD forms. Highlight the barriers: time constraints, lack of clarity, and insufficient resources.</a:t>
            </a:r>
          </a:p>
          <a:p>
            <a:pPr algn="ctr"/>
            <a:endParaRPr lang="en-US"/>
          </a:p>
        </p:txBody>
      </p:sp>
      <p:sp>
        <p:nvSpPr>
          <p:cNvPr id="9" name="TextBox 8">
            <a:extLst>
              <a:ext uri="{FF2B5EF4-FFF2-40B4-BE49-F238E27FC236}">
                <a16:creationId xmlns:a16="http://schemas.microsoft.com/office/drawing/2014/main" id="{3D6A0564-9E55-B975-CB5F-CFECC668D1E6}"/>
              </a:ext>
            </a:extLst>
          </p:cNvPr>
          <p:cNvSpPr txBox="1"/>
          <p:nvPr/>
        </p:nvSpPr>
        <p:spPr>
          <a:xfrm>
            <a:off x="4741333" y="3524250"/>
            <a:ext cx="6074833" cy="9525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0B02FAA5-19DF-8260-A574-3ADC6AF53912}"/>
              </a:ext>
            </a:extLst>
          </p:cNvPr>
          <p:cNvSpPr txBox="1"/>
          <p:nvPr/>
        </p:nvSpPr>
        <p:spPr>
          <a:xfrm>
            <a:off x="4650154" y="3429000"/>
            <a:ext cx="61643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Introduce the algorithm and support tools (worksheets, guides). Provide training or orientation to help providers understand and adopt the new process.</a:t>
            </a:r>
          </a:p>
          <a:p>
            <a:pPr algn="ctr"/>
            <a:endParaRPr lang="en-US"/>
          </a:p>
        </p:txBody>
      </p:sp>
      <p:sp>
        <p:nvSpPr>
          <p:cNvPr id="12" name="TextBox 11">
            <a:extLst>
              <a:ext uri="{FF2B5EF4-FFF2-40B4-BE49-F238E27FC236}">
                <a16:creationId xmlns:a16="http://schemas.microsoft.com/office/drawing/2014/main" id="{E4739589-AE9B-B89C-DAD2-4DEBC6E52363}"/>
              </a:ext>
            </a:extLst>
          </p:cNvPr>
          <p:cNvSpPr txBox="1"/>
          <p:nvPr/>
        </p:nvSpPr>
        <p:spPr>
          <a:xfrm>
            <a:off x="4650154" y="4630615"/>
            <a:ext cx="6096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Integrate the algorithm into routine practice. Reinforce usage through feedback loops, policy updates, and ongoing support to ensure sustained change.</a:t>
            </a:r>
          </a:p>
          <a:p>
            <a:pPr algn="ctr"/>
            <a:endParaRPr lang="en-US"/>
          </a:p>
        </p:txBody>
      </p:sp>
      <p:sp>
        <p:nvSpPr>
          <p:cNvPr id="14" name="TextBox 13">
            <a:extLst>
              <a:ext uri="{FF2B5EF4-FFF2-40B4-BE49-F238E27FC236}">
                <a16:creationId xmlns:a16="http://schemas.microsoft.com/office/drawing/2014/main" id="{6AD13883-ABAB-93B9-4A56-D4BF00E1EEC2}"/>
              </a:ext>
            </a:extLst>
          </p:cNvPr>
          <p:cNvSpPr txBox="1"/>
          <p:nvPr/>
        </p:nvSpPr>
        <p:spPr>
          <a:xfrm>
            <a:off x="7778749" y="5947833"/>
            <a:ext cx="43285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(Cameron, E., &amp; Green, M.,2019)</a:t>
            </a:r>
          </a:p>
          <a:p>
            <a:pPr algn="ctr"/>
            <a:endParaRPr lang="en-US"/>
          </a:p>
        </p:txBody>
      </p:sp>
      <p:pic>
        <p:nvPicPr>
          <p:cNvPr id="11" name="Audio Recording Oct 23, 2025 at 6:46:01 PM">
            <a:hlinkClick r:id="" action="ppaction://media"/>
            <a:extLst>
              <a:ext uri="{FF2B5EF4-FFF2-40B4-BE49-F238E27FC236}">
                <a16:creationId xmlns:a16="http://schemas.microsoft.com/office/drawing/2014/main" id="{4625EB92-8E76-4E4E-3CC4-2D4ADBBCC93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5938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3405</Words>
  <Application>Microsoft Office PowerPoint</Application>
  <PresentationFormat>Widescreen</PresentationFormat>
  <Paragraphs>348</Paragraphs>
  <Slides>14</Slides>
  <Notes>11</Notes>
  <HiddenSlides>0</HiddenSlides>
  <MMClips>14</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Assignment #3 Reflective Synthesis of Course, Topics Power Point Presentation: Improving Primary Care Provider Efficiency in Completing Persons with Disabilities (PWD) Forms  </vt:lpstr>
      <vt:lpstr>Need for Change</vt:lpstr>
      <vt:lpstr>PICOT &amp; Problem/Purpose Statements</vt:lpstr>
      <vt:lpstr>What is Persons with Disabilities (PWD) Designation?</vt:lpstr>
      <vt:lpstr>Leadership Styles: Transformational &amp; Authoritative</vt:lpstr>
      <vt:lpstr>Leadership Styles: Transformational &amp; Authoritative</vt:lpstr>
      <vt:lpstr>Organizational Structure &amp; Project Roles</vt:lpstr>
      <vt:lpstr>Strategic Planning Assessment</vt:lpstr>
      <vt:lpstr>Change Theory – Lewin's Change Theory </vt:lpstr>
      <vt:lpstr>Knowledge Management &amp; Strategic Intelligence</vt:lpstr>
      <vt:lpstr>What does NP Jenna do next? </vt:lpstr>
      <vt:lpstr>Barriers and Obstacles </vt:lpstr>
      <vt:lpstr>Outcome of change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#3 Reflective Synthesis of Course, Topics Power Point Presentation: Improving Primary Care Provider Efficiency in Completing Persons with Disabilities (PWD) Forms  </dc:title>
  <dc:creator/>
  <cp:lastModifiedBy>Bodner, Kristy-AZ DNP 27</cp:lastModifiedBy>
  <cp:revision>1000</cp:revision>
  <dcterms:created xsi:type="dcterms:W3CDTF">2025-10-08T02:17:26Z</dcterms:created>
  <dcterms:modified xsi:type="dcterms:W3CDTF">2025-10-26T07:35:21Z</dcterms:modified>
</cp:coreProperties>
</file>