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6" r:id="rId4"/>
    <p:sldId id="258" r:id="rId5"/>
    <p:sldId id="260" r:id="rId6"/>
    <p:sldId id="261" r:id="rId7"/>
    <p:sldId id="262" r:id="rId8"/>
    <p:sldId id="267"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85"/>
    <p:restoredTop sz="81425"/>
  </p:normalViewPr>
  <p:slideViewPr>
    <p:cSldViewPr snapToGrid="0">
      <p:cViewPr varScale="1">
        <p:scale>
          <a:sx n="105" d="100"/>
          <a:sy n="105" d="100"/>
        </p:scale>
        <p:origin x="1928" y="192"/>
      </p:cViewPr>
      <p:guideLst/>
    </p:cSldViewPr>
  </p:slideViewPr>
  <p:outlineViewPr>
    <p:cViewPr>
      <p:scale>
        <a:sx n="33" d="100"/>
        <a:sy n="33" d="100"/>
      </p:scale>
      <p:origin x="0" y="-5336"/>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55" d="100"/>
          <a:sy n="155" d="100"/>
        </p:scale>
        <p:origin x="68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E4C8C-8610-E64E-ACDA-AA36FC7F33E5}" type="doc">
      <dgm:prSet loTypeId="urn:microsoft.com/office/officeart/2005/8/layout/venn1" loCatId="" qsTypeId="urn:microsoft.com/office/officeart/2005/8/quickstyle/simple2" qsCatId="simple" csTypeId="urn:microsoft.com/office/officeart/2005/8/colors/accent0_1" csCatId="mainScheme" phldr="1"/>
      <dgm:spPr/>
    </dgm:pt>
    <dgm:pt modelId="{4DDA9894-1605-6843-AD84-2BF114A3411F}">
      <dgm:prSet phldrT="[Text]" custT="1"/>
      <dgm:spPr/>
      <dgm:t>
        <a:bodyPr anchor="ctr" anchorCtr="0"/>
        <a:lstStyle/>
        <a:p>
          <a:pPr algn="l"/>
          <a:endParaRPr lang="en-US" sz="1400" dirty="0"/>
        </a:p>
      </dgm:t>
    </dgm:pt>
    <dgm:pt modelId="{483ED611-4CCC-534D-9219-2A131C24DFFF}" type="parTrans" cxnId="{66A78D9F-3350-DF49-982F-63D87F590516}">
      <dgm:prSet/>
      <dgm:spPr/>
      <dgm:t>
        <a:bodyPr/>
        <a:lstStyle/>
        <a:p>
          <a:endParaRPr lang="en-US"/>
        </a:p>
      </dgm:t>
    </dgm:pt>
    <dgm:pt modelId="{961CB25E-109B-F744-A738-95A0E92E44F6}" type="sibTrans" cxnId="{66A78D9F-3350-DF49-982F-63D87F590516}">
      <dgm:prSet/>
      <dgm:spPr/>
      <dgm:t>
        <a:bodyPr/>
        <a:lstStyle/>
        <a:p>
          <a:endParaRPr lang="en-US"/>
        </a:p>
      </dgm:t>
    </dgm:pt>
    <dgm:pt modelId="{ECBA83AC-1C33-674D-BFCE-94E27C464418}">
      <dgm:prSet phldrT="[Text]" custT="1"/>
      <dgm:spPr>
        <a:solidFill>
          <a:schemeClr val="lt1">
            <a:hueOff val="0"/>
            <a:satOff val="0"/>
            <a:lumOff val="0"/>
            <a:alpha val="0"/>
          </a:schemeClr>
        </a:solidFill>
      </dgm:spPr>
      <dgm:t>
        <a:bodyPr/>
        <a:lstStyle/>
        <a:p>
          <a:pPr algn="l"/>
          <a:endParaRPr lang="en-US" sz="1400" dirty="0"/>
        </a:p>
      </dgm:t>
    </dgm:pt>
    <dgm:pt modelId="{E2E66FFD-AAFE-1942-B08D-65248CB605BB}" type="parTrans" cxnId="{A2A86B28-D59A-8A48-8302-2D3943AB66C2}">
      <dgm:prSet/>
      <dgm:spPr/>
      <dgm:t>
        <a:bodyPr/>
        <a:lstStyle/>
        <a:p>
          <a:endParaRPr lang="en-US"/>
        </a:p>
      </dgm:t>
    </dgm:pt>
    <dgm:pt modelId="{3A33DF3A-B0EE-3849-A1F9-E8A7075AA040}" type="sibTrans" cxnId="{A2A86B28-D59A-8A48-8302-2D3943AB66C2}">
      <dgm:prSet/>
      <dgm:spPr/>
      <dgm:t>
        <a:bodyPr/>
        <a:lstStyle/>
        <a:p>
          <a:endParaRPr lang="en-US"/>
        </a:p>
      </dgm:t>
    </dgm:pt>
    <dgm:pt modelId="{B663182C-E73B-744F-BDB8-29A2A4061D56}" type="pres">
      <dgm:prSet presAssocID="{B32E4C8C-8610-E64E-ACDA-AA36FC7F33E5}" presName="compositeShape" presStyleCnt="0">
        <dgm:presLayoutVars>
          <dgm:chMax val="7"/>
          <dgm:dir/>
          <dgm:resizeHandles val="exact"/>
        </dgm:presLayoutVars>
      </dgm:prSet>
      <dgm:spPr/>
    </dgm:pt>
    <dgm:pt modelId="{120AF831-65B3-0C48-8530-2D6C4D872CB3}" type="pres">
      <dgm:prSet presAssocID="{4DDA9894-1605-6843-AD84-2BF114A3411F}" presName="circ1" presStyleLbl="vennNode1" presStyleIdx="0" presStyleCnt="2" custLinFactNeighborX="9191" custLinFactNeighborY="969"/>
      <dgm:spPr/>
    </dgm:pt>
    <dgm:pt modelId="{6A3EBA34-50D5-5940-B737-CBE7455203C9}" type="pres">
      <dgm:prSet presAssocID="{4DDA9894-1605-6843-AD84-2BF114A3411F}" presName="circ1Tx" presStyleLbl="revTx" presStyleIdx="0" presStyleCnt="0">
        <dgm:presLayoutVars>
          <dgm:chMax val="0"/>
          <dgm:chPref val="0"/>
          <dgm:bulletEnabled val="1"/>
        </dgm:presLayoutVars>
      </dgm:prSet>
      <dgm:spPr/>
    </dgm:pt>
    <dgm:pt modelId="{00611E7C-233F-5544-87BF-37BE1AD09535}" type="pres">
      <dgm:prSet presAssocID="{ECBA83AC-1C33-674D-BFCE-94E27C464418}" presName="circ2" presStyleLbl="vennNode1" presStyleIdx="1" presStyleCnt="2" custLinFactNeighborX="-14040" custLinFactNeighborY="2076"/>
      <dgm:spPr/>
    </dgm:pt>
    <dgm:pt modelId="{4A32E922-CBBF-0B40-917E-27597DE4B4DD}" type="pres">
      <dgm:prSet presAssocID="{ECBA83AC-1C33-674D-BFCE-94E27C464418}" presName="circ2Tx" presStyleLbl="revTx" presStyleIdx="0" presStyleCnt="0">
        <dgm:presLayoutVars>
          <dgm:chMax val="0"/>
          <dgm:chPref val="0"/>
          <dgm:bulletEnabled val="1"/>
        </dgm:presLayoutVars>
      </dgm:prSet>
      <dgm:spPr/>
    </dgm:pt>
  </dgm:ptLst>
  <dgm:cxnLst>
    <dgm:cxn modelId="{10879006-6AB3-9D48-97AB-0DB744013D4E}" type="presOf" srcId="{4DDA9894-1605-6843-AD84-2BF114A3411F}" destId="{120AF831-65B3-0C48-8530-2D6C4D872CB3}" srcOrd="0" destOrd="0" presId="urn:microsoft.com/office/officeart/2005/8/layout/venn1"/>
    <dgm:cxn modelId="{A2A86B28-D59A-8A48-8302-2D3943AB66C2}" srcId="{B32E4C8C-8610-E64E-ACDA-AA36FC7F33E5}" destId="{ECBA83AC-1C33-674D-BFCE-94E27C464418}" srcOrd="1" destOrd="0" parTransId="{E2E66FFD-AAFE-1942-B08D-65248CB605BB}" sibTransId="{3A33DF3A-B0EE-3849-A1F9-E8A7075AA040}"/>
    <dgm:cxn modelId="{2B6EB148-9D5B-2347-8C19-97736733ED3B}" type="presOf" srcId="{4DDA9894-1605-6843-AD84-2BF114A3411F}" destId="{6A3EBA34-50D5-5940-B737-CBE7455203C9}" srcOrd="1" destOrd="0" presId="urn:microsoft.com/office/officeart/2005/8/layout/venn1"/>
    <dgm:cxn modelId="{AD28014E-8EFF-0B49-8D97-6D3AEAA620DC}" type="presOf" srcId="{ECBA83AC-1C33-674D-BFCE-94E27C464418}" destId="{4A32E922-CBBF-0B40-917E-27597DE4B4DD}" srcOrd="1" destOrd="0" presId="urn:microsoft.com/office/officeart/2005/8/layout/venn1"/>
    <dgm:cxn modelId="{66A78D9F-3350-DF49-982F-63D87F590516}" srcId="{B32E4C8C-8610-E64E-ACDA-AA36FC7F33E5}" destId="{4DDA9894-1605-6843-AD84-2BF114A3411F}" srcOrd="0" destOrd="0" parTransId="{483ED611-4CCC-534D-9219-2A131C24DFFF}" sibTransId="{961CB25E-109B-F744-A738-95A0E92E44F6}"/>
    <dgm:cxn modelId="{9C9F1BC5-C571-2941-A588-B031E37CC665}" type="presOf" srcId="{ECBA83AC-1C33-674D-BFCE-94E27C464418}" destId="{00611E7C-233F-5544-87BF-37BE1AD09535}" srcOrd="0" destOrd="0" presId="urn:microsoft.com/office/officeart/2005/8/layout/venn1"/>
    <dgm:cxn modelId="{98179BFF-D7E6-EC45-89CD-EAC399A5EC0D}" type="presOf" srcId="{B32E4C8C-8610-E64E-ACDA-AA36FC7F33E5}" destId="{B663182C-E73B-744F-BDB8-29A2A4061D56}" srcOrd="0" destOrd="0" presId="urn:microsoft.com/office/officeart/2005/8/layout/venn1"/>
    <dgm:cxn modelId="{D049A122-E30E-C04A-9B65-833EA8ACA5F5}" type="presParOf" srcId="{B663182C-E73B-744F-BDB8-29A2A4061D56}" destId="{120AF831-65B3-0C48-8530-2D6C4D872CB3}" srcOrd="0" destOrd="0" presId="urn:microsoft.com/office/officeart/2005/8/layout/venn1"/>
    <dgm:cxn modelId="{37C10BDB-B75B-4E40-926E-001C2B6D1300}" type="presParOf" srcId="{B663182C-E73B-744F-BDB8-29A2A4061D56}" destId="{6A3EBA34-50D5-5940-B737-CBE7455203C9}" srcOrd="1" destOrd="0" presId="urn:microsoft.com/office/officeart/2005/8/layout/venn1"/>
    <dgm:cxn modelId="{E0B5F9C5-E413-0D4F-888F-1E79F46BB211}" type="presParOf" srcId="{B663182C-E73B-744F-BDB8-29A2A4061D56}" destId="{00611E7C-233F-5544-87BF-37BE1AD09535}" srcOrd="2" destOrd="0" presId="urn:microsoft.com/office/officeart/2005/8/layout/venn1"/>
    <dgm:cxn modelId="{DC47BEA2-6367-194F-B2E1-C4CED015415A}" type="presParOf" srcId="{B663182C-E73B-744F-BDB8-29A2A4061D56}" destId="{4A32E922-CBBF-0B40-917E-27597DE4B4DD}"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C583E-48FF-C440-950A-B53B118EC385}" type="doc">
      <dgm:prSet loTypeId="urn:microsoft.com/office/officeart/2005/8/layout/process1" loCatId="" qsTypeId="urn:microsoft.com/office/officeart/2005/8/quickstyle/simple2" qsCatId="simple" csTypeId="urn:microsoft.com/office/officeart/2005/8/colors/accent0_1" csCatId="mainScheme" phldr="1"/>
      <dgm:spPr/>
    </dgm:pt>
    <dgm:pt modelId="{6C020094-879A-6241-950A-5EB98FE5B5D4}">
      <dgm:prSet phldrT="[Text]" custT="1"/>
      <dgm:spPr/>
      <dgm:t>
        <a:bodyPr/>
        <a:lstStyle/>
        <a:p>
          <a:r>
            <a:rPr lang="en-US" sz="1400" dirty="0"/>
            <a:t>NP identified process for inmate referral &amp; developed algorithm with nursing staff.</a:t>
          </a:r>
        </a:p>
      </dgm:t>
    </dgm:pt>
    <dgm:pt modelId="{0807205E-2269-904A-812B-0E7585748328}" type="parTrans" cxnId="{EA09E5F1-3D7F-DA44-A336-2F4674BEB36A}">
      <dgm:prSet/>
      <dgm:spPr/>
      <dgm:t>
        <a:bodyPr/>
        <a:lstStyle/>
        <a:p>
          <a:endParaRPr lang="en-US"/>
        </a:p>
      </dgm:t>
    </dgm:pt>
    <dgm:pt modelId="{6C1B17D5-EC73-7648-A6EA-CEDC3A1E29A1}" type="sibTrans" cxnId="{EA09E5F1-3D7F-DA44-A336-2F4674BEB36A}">
      <dgm:prSet/>
      <dgm:spPr/>
      <dgm:t>
        <a:bodyPr/>
        <a:lstStyle/>
        <a:p>
          <a:endParaRPr lang="en-US"/>
        </a:p>
      </dgm:t>
    </dgm:pt>
    <dgm:pt modelId="{E7E9A004-3BE5-E44A-A297-21376DC29119}">
      <dgm:prSet phldrT="[Text]" custT="1"/>
      <dgm:spPr/>
      <dgm:t>
        <a:bodyPr/>
        <a:lstStyle/>
        <a:p>
          <a:r>
            <a:rPr lang="en-US" sz="1400" dirty="0"/>
            <a:t>Process communicated to healthcare team in staff huddles.</a:t>
          </a:r>
        </a:p>
      </dgm:t>
    </dgm:pt>
    <dgm:pt modelId="{B6AC9473-C532-B943-904F-02BB033014FF}" type="parTrans" cxnId="{3BBC0BAD-133F-964F-8C81-AE0B63AF016A}">
      <dgm:prSet/>
      <dgm:spPr/>
      <dgm:t>
        <a:bodyPr/>
        <a:lstStyle/>
        <a:p>
          <a:endParaRPr lang="en-US"/>
        </a:p>
      </dgm:t>
    </dgm:pt>
    <dgm:pt modelId="{7CCDDD66-4D6D-6F47-9415-09B354806F40}" type="sibTrans" cxnId="{3BBC0BAD-133F-964F-8C81-AE0B63AF016A}">
      <dgm:prSet/>
      <dgm:spPr/>
      <dgm:t>
        <a:bodyPr/>
        <a:lstStyle/>
        <a:p>
          <a:endParaRPr lang="en-US"/>
        </a:p>
      </dgm:t>
    </dgm:pt>
    <dgm:pt modelId="{70D4C883-53CC-494E-A1CA-5830DA325797}">
      <dgm:prSet phldrT="[Text]" custT="1"/>
      <dgm:spPr/>
      <dgm:t>
        <a:bodyPr/>
        <a:lstStyle/>
        <a:p>
          <a:r>
            <a:rPr lang="en-US" sz="1400" dirty="0"/>
            <a:t>Inmates informed of PWD process through letter, nurses,  probation officers, etc.</a:t>
          </a:r>
        </a:p>
      </dgm:t>
    </dgm:pt>
    <dgm:pt modelId="{C94D3401-935D-D743-8698-99B8C606DAC3}" type="parTrans" cxnId="{3F94AAB7-9B96-F645-9504-D9A1EFB9737B}">
      <dgm:prSet/>
      <dgm:spPr/>
      <dgm:t>
        <a:bodyPr/>
        <a:lstStyle/>
        <a:p>
          <a:endParaRPr lang="en-US"/>
        </a:p>
      </dgm:t>
    </dgm:pt>
    <dgm:pt modelId="{E313E849-FFDA-B249-AB3C-2FE807270C9C}" type="sibTrans" cxnId="{3F94AAB7-9B96-F645-9504-D9A1EFB9737B}">
      <dgm:prSet/>
      <dgm:spPr/>
      <dgm:t>
        <a:bodyPr/>
        <a:lstStyle/>
        <a:p>
          <a:endParaRPr lang="en-US"/>
        </a:p>
      </dgm:t>
    </dgm:pt>
    <dgm:pt modelId="{C1543393-340C-8D40-BC76-98D3392FB8A9}">
      <dgm:prSet phldrT="[Text]" custT="1"/>
      <dgm:spPr/>
      <dgm:t>
        <a:bodyPr/>
        <a:lstStyle/>
        <a:p>
          <a:r>
            <a:rPr lang="en-US" sz="1400" dirty="0"/>
            <a:t>Large influx of clients beyond NP capacity. Re-evaluation of referral process. </a:t>
          </a:r>
        </a:p>
      </dgm:t>
    </dgm:pt>
    <dgm:pt modelId="{46030292-AAF8-2643-A19C-0BF9D47E85AF}" type="parTrans" cxnId="{FE2E438A-F9A1-E14A-A06E-32567D1163E1}">
      <dgm:prSet/>
      <dgm:spPr/>
      <dgm:t>
        <a:bodyPr/>
        <a:lstStyle/>
        <a:p>
          <a:endParaRPr lang="en-US"/>
        </a:p>
      </dgm:t>
    </dgm:pt>
    <dgm:pt modelId="{08E2C987-D95A-384D-AA9E-B933E11C4F1B}" type="sibTrans" cxnId="{FE2E438A-F9A1-E14A-A06E-32567D1163E1}">
      <dgm:prSet/>
      <dgm:spPr/>
      <dgm:t>
        <a:bodyPr/>
        <a:lstStyle/>
        <a:p>
          <a:endParaRPr lang="en-US"/>
        </a:p>
      </dgm:t>
    </dgm:pt>
    <dgm:pt modelId="{1E9F7A26-DB98-6946-9BBF-E5B565FB20F1}">
      <dgm:prSet phldrT="[Text]" custT="1"/>
      <dgm:spPr/>
      <dgm:t>
        <a:bodyPr/>
        <a:lstStyle/>
        <a:p>
          <a:r>
            <a:rPr lang="en-US" sz="1300" dirty="0"/>
            <a:t>Social Worker educated on the process &amp; agreeable to participate. </a:t>
          </a:r>
        </a:p>
      </dgm:t>
    </dgm:pt>
    <dgm:pt modelId="{C54955A5-F3DF-EE40-9FCA-039E917A4FD7}" type="parTrans" cxnId="{F076FD5B-D560-B44F-89C4-D6A24437D960}">
      <dgm:prSet/>
      <dgm:spPr/>
      <dgm:t>
        <a:bodyPr/>
        <a:lstStyle/>
        <a:p>
          <a:endParaRPr lang="en-US"/>
        </a:p>
      </dgm:t>
    </dgm:pt>
    <dgm:pt modelId="{8CD306E8-78F9-DA40-91A7-90C35ABC44EE}" type="sibTrans" cxnId="{F076FD5B-D560-B44F-89C4-D6A24437D960}">
      <dgm:prSet/>
      <dgm:spPr/>
      <dgm:t>
        <a:bodyPr/>
        <a:lstStyle/>
        <a:p>
          <a:endParaRPr lang="en-US"/>
        </a:p>
      </dgm:t>
    </dgm:pt>
    <dgm:pt modelId="{30F8746B-A810-7843-8DA0-1E9919946ECD}">
      <dgm:prSet phldrT="[Text]" custT="1"/>
      <dgm:spPr/>
      <dgm:t>
        <a:bodyPr/>
        <a:lstStyle/>
        <a:p>
          <a:r>
            <a:rPr lang="en-US" sz="1400" dirty="0"/>
            <a:t>NP proposed integrating PWD applications into services offered.</a:t>
          </a:r>
        </a:p>
      </dgm:t>
    </dgm:pt>
    <dgm:pt modelId="{0035B199-3DB0-FB4F-BBD0-AE7E7A10278E}" type="parTrans" cxnId="{AF54FF38-454F-6244-848E-B52FB8E7F8C2}">
      <dgm:prSet/>
      <dgm:spPr/>
      <dgm:t>
        <a:bodyPr/>
        <a:lstStyle/>
        <a:p>
          <a:endParaRPr lang="en-US"/>
        </a:p>
      </dgm:t>
    </dgm:pt>
    <dgm:pt modelId="{4488175D-C15D-7046-8160-E351379B71A7}" type="sibTrans" cxnId="{AF54FF38-454F-6244-848E-B52FB8E7F8C2}">
      <dgm:prSet/>
      <dgm:spPr/>
      <dgm:t>
        <a:bodyPr/>
        <a:lstStyle/>
        <a:p>
          <a:endParaRPr lang="en-US"/>
        </a:p>
      </dgm:t>
    </dgm:pt>
    <dgm:pt modelId="{1F4CC036-312A-A04E-812D-82BBEB855B7E}">
      <dgm:prSet phldrT="[Text]" custT="1"/>
      <dgm:spPr/>
      <dgm:t>
        <a:bodyPr/>
        <a:lstStyle/>
        <a:p>
          <a:r>
            <a:rPr lang="en-US" sz="1300" dirty="0"/>
            <a:t>Healthcare manager communicated process to Corrections &amp; Social Work managers.</a:t>
          </a:r>
        </a:p>
      </dgm:t>
    </dgm:pt>
    <dgm:pt modelId="{725EC241-D52C-684F-8E70-6B8DC108EF9C}" type="parTrans" cxnId="{77CF6D6D-0F0D-0A4B-87B7-3AFFBDBD64F7}">
      <dgm:prSet/>
      <dgm:spPr/>
      <dgm:t>
        <a:bodyPr/>
        <a:lstStyle/>
        <a:p>
          <a:endParaRPr lang="en-US"/>
        </a:p>
      </dgm:t>
    </dgm:pt>
    <dgm:pt modelId="{1C923D3B-CDE4-254B-B3FA-F2780A0D849E}" type="sibTrans" cxnId="{77CF6D6D-0F0D-0A4B-87B7-3AFFBDBD64F7}">
      <dgm:prSet/>
      <dgm:spPr/>
      <dgm:t>
        <a:bodyPr/>
        <a:lstStyle/>
        <a:p>
          <a:endParaRPr lang="en-US"/>
        </a:p>
      </dgm:t>
    </dgm:pt>
    <dgm:pt modelId="{D3393B7B-3383-5244-84EC-26583B5F53D2}" type="pres">
      <dgm:prSet presAssocID="{ADDC583E-48FF-C440-950A-B53B118EC385}" presName="Name0" presStyleCnt="0">
        <dgm:presLayoutVars>
          <dgm:dir/>
          <dgm:resizeHandles val="exact"/>
        </dgm:presLayoutVars>
      </dgm:prSet>
      <dgm:spPr/>
    </dgm:pt>
    <dgm:pt modelId="{FE6712D8-07DE-964F-AE0E-B5A51E5D22C7}" type="pres">
      <dgm:prSet presAssocID="{30F8746B-A810-7843-8DA0-1E9919946ECD}" presName="node" presStyleLbl="node1" presStyleIdx="0" presStyleCnt="7">
        <dgm:presLayoutVars>
          <dgm:bulletEnabled val="1"/>
        </dgm:presLayoutVars>
      </dgm:prSet>
      <dgm:spPr/>
    </dgm:pt>
    <dgm:pt modelId="{8A4CD99C-A610-5B4F-BCC0-30C8BB8A50B6}" type="pres">
      <dgm:prSet presAssocID="{4488175D-C15D-7046-8160-E351379B71A7}" presName="sibTrans" presStyleLbl="sibTrans2D1" presStyleIdx="0" presStyleCnt="6"/>
      <dgm:spPr/>
    </dgm:pt>
    <dgm:pt modelId="{176F0DD9-2E2A-B949-94AF-B328672738B0}" type="pres">
      <dgm:prSet presAssocID="{4488175D-C15D-7046-8160-E351379B71A7}" presName="connectorText" presStyleLbl="sibTrans2D1" presStyleIdx="0" presStyleCnt="6"/>
      <dgm:spPr/>
    </dgm:pt>
    <dgm:pt modelId="{B6026B48-3346-2D45-9242-FC7CDD617B79}" type="pres">
      <dgm:prSet presAssocID="{6C020094-879A-6241-950A-5EB98FE5B5D4}" presName="node" presStyleLbl="node1" presStyleIdx="1" presStyleCnt="7">
        <dgm:presLayoutVars>
          <dgm:bulletEnabled val="1"/>
        </dgm:presLayoutVars>
      </dgm:prSet>
      <dgm:spPr/>
    </dgm:pt>
    <dgm:pt modelId="{C00C8ABB-8B37-9549-B6EB-D74CB1E81A82}" type="pres">
      <dgm:prSet presAssocID="{6C1B17D5-EC73-7648-A6EA-CEDC3A1E29A1}" presName="sibTrans" presStyleLbl="sibTrans2D1" presStyleIdx="1" presStyleCnt="6"/>
      <dgm:spPr/>
    </dgm:pt>
    <dgm:pt modelId="{432A7C73-A161-2F41-B191-B3F30F0E4F59}" type="pres">
      <dgm:prSet presAssocID="{6C1B17D5-EC73-7648-A6EA-CEDC3A1E29A1}" presName="connectorText" presStyleLbl="sibTrans2D1" presStyleIdx="1" presStyleCnt="6"/>
      <dgm:spPr/>
    </dgm:pt>
    <dgm:pt modelId="{37716900-1C3A-404A-BE8B-0BE810BD40A6}" type="pres">
      <dgm:prSet presAssocID="{1E9F7A26-DB98-6946-9BBF-E5B565FB20F1}" presName="node" presStyleLbl="node1" presStyleIdx="2" presStyleCnt="7">
        <dgm:presLayoutVars>
          <dgm:bulletEnabled val="1"/>
        </dgm:presLayoutVars>
      </dgm:prSet>
      <dgm:spPr/>
    </dgm:pt>
    <dgm:pt modelId="{F2DA2897-F7DC-1A49-9FE2-C16556485F70}" type="pres">
      <dgm:prSet presAssocID="{8CD306E8-78F9-DA40-91A7-90C35ABC44EE}" presName="sibTrans" presStyleLbl="sibTrans2D1" presStyleIdx="2" presStyleCnt="6"/>
      <dgm:spPr/>
    </dgm:pt>
    <dgm:pt modelId="{D1A36ED2-1C48-FE40-9623-217458E8110A}" type="pres">
      <dgm:prSet presAssocID="{8CD306E8-78F9-DA40-91A7-90C35ABC44EE}" presName="connectorText" presStyleLbl="sibTrans2D1" presStyleIdx="2" presStyleCnt="6"/>
      <dgm:spPr/>
    </dgm:pt>
    <dgm:pt modelId="{725EBF90-5B17-7343-8764-A99ED54B6F4D}" type="pres">
      <dgm:prSet presAssocID="{1F4CC036-312A-A04E-812D-82BBEB855B7E}" presName="node" presStyleLbl="node1" presStyleIdx="3" presStyleCnt="7">
        <dgm:presLayoutVars>
          <dgm:bulletEnabled val="1"/>
        </dgm:presLayoutVars>
      </dgm:prSet>
      <dgm:spPr/>
    </dgm:pt>
    <dgm:pt modelId="{12671EA1-705D-F24D-8762-59043337E613}" type="pres">
      <dgm:prSet presAssocID="{1C923D3B-CDE4-254B-B3FA-F2780A0D849E}" presName="sibTrans" presStyleLbl="sibTrans2D1" presStyleIdx="3" presStyleCnt="6"/>
      <dgm:spPr/>
    </dgm:pt>
    <dgm:pt modelId="{DC41132F-570A-614C-B164-F306F7D2E239}" type="pres">
      <dgm:prSet presAssocID="{1C923D3B-CDE4-254B-B3FA-F2780A0D849E}" presName="connectorText" presStyleLbl="sibTrans2D1" presStyleIdx="3" presStyleCnt="6"/>
      <dgm:spPr/>
    </dgm:pt>
    <dgm:pt modelId="{A8A88BD0-79C8-6A4D-8683-2A0580C93CA1}" type="pres">
      <dgm:prSet presAssocID="{E7E9A004-3BE5-E44A-A297-21376DC29119}" presName="node" presStyleLbl="node1" presStyleIdx="4" presStyleCnt="7">
        <dgm:presLayoutVars>
          <dgm:bulletEnabled val="1"/>
        </dgm:presLayoutVars>
      </dgm:prSet>
      <dgm:spPr/>
    </dgm:pt>
    <dgm:pt modelId="{8E990E34-695B-5845-B708-E313C8B9FD33}" type="pres">
      <dgm:prSet presAssocID="{7CCDDD66-4D6D-6F47-9415-09B354806F40}" presName="sibTrans" presStyleLbl="sibTrans2D1" presStyleIdx="4" presStyleCnt="6"/>
      <dgm:spPr/>
    </dgm:pt>
    <dgm:pt modelId="{C9AE2FFB-3FD0-1241-8542-09CCD263254B}" type="pres">
      <dgm:prSet presAssocID="{7CCDDD66-4D6D-6F47-9415-09B354806F40}" presName="connectorText" presStyleLbl="sibTrans2D1" presStyleIdx="4" presStyleCnt="6"/>
      <dgm:spPr/>
    </dgm:pt>
    <dgm:pt modelId="{005EBB4C-A313-574C-923E-A651ADB6DD25}" type="pres">
      <dgm:prSet presAssocID="{70D4C883-53CC-494E-A1CA-5830DA325797}" presName="node" presStyleLbl="node1" presStyleIdx="5" presStyleCnt="7">
        <dgm:presLayoutVars>
          <dgm:bulletEnabled val="1"/>
        </dgm:presLayoutVars>
      </dgm:prSet>
      <dgm:spPr/>
    </dgm:pt>
    <dgm:pt modelId="{E04274B0-F077-814F-833E-DD60462945C8}" type="pres">
      <dgm:prSet presAssocID="{E313E849-FFDA-B249-AB3C-2FE807270C9C}" presName="sibTrans" presStyleLbl="sibTrans2D1" presStyleIdx="5" presStyleCnt="6"/>
      <dgm:spPr/>
    </dgm:pt>
    <dgm:pt modelId="{4E2A148A-35C7-5E4A-81B9-24D3352EE305}" type="pres">
      <dgm:prSet presAssocID="{E313E849-FFDA-B249-AB3C-2FE807270C9C}" presName="connectorText" presStyleLbl="sibTrans2D1" presStyleIdx="5" presStyleCnt="6"/>
      <dgm:spPr/>
    </dgm:pt>
    <dgm:pt modelId="{6074FE2A-E675-E645-AE5E-4EF19E5B332C}" type="pres">
      <dgm:prSet presAssocID="{C1543393-340C-8D40-BC76-98D3392FB8A9}" presName="node" presStyleLbl="node1" presStyleIdx="6" presStyleCnt="7">
        <dgm:presLayoutVars>
          <dgm:bulletEnabled val="1"/>
        </dgm:presLayoutVars>
      </dgm:prSet>
      <dgm:spPr/>
    </dgm:pt>
  </dgm:ptLst>
  <dgm:cxnLst>
    <dgm:cxn modelId="{29F10D06-9127-9747-8C62-BA2EFD7F7213}" type="presOf" srcId="{4488175D-C15D-7046-8160-E351379B71A7}" destId="{176F0DD9-2E2A-B949-94AF-B328672738B0}" srcOrd="1" destOrd="0" presId="urn:microsoft.com/office/officeart/2005/8/layout/process1"/>
    <dgm:cxn modelId="{F7FD9807-56F4-1E4E-B92D-F313F3876AD3}" type="presOf" srcId="{8CD306E8-78F9-DA40-91A7-90C35ABC44EE}" destId="{F2DA2897-F7DC-1A49-9FE2-C16556485F70}" srcOrd="0" destOrd="0" presId="urn:microsoft.com/office/officeart/2005/8/layout/process1"/>
    <dgm:cxn modelId="{A9D23E08-6E5D-9242-BA4A-B9DF14407CEA}" type="presOf" srcId="{4488175D-C15D-7046-8160-E351379B71A7}" destId="{8A4CD99C-A610-5B4F-BCC0-30C8BB8A50B6}" srcOrd="0" destOrd="0" presId="urn:microsoft.com/office/officeart/2005/8/layout/process1"/>
    <dgm:cxn modelId="{C8E3A62F-610B-8C4E-8167-9794BCFACF07}" type="presOf" srcId="{1F4CC036-312A-A04E-812D-82BBEB855B7E}" destId="{725EBF90-5B17-7343-8764-A99ED54B6F4D}" srcOrd="0" destOrd="0" presId="urn:microsoft.com/office/officeart/2005/8/layout/process1"/>
    <dgm:cxn modelId="{AF54FF38-454F-6244-848E-B52FB8E7F8C2}" srcId="{ADDC583E-48FF-C440-950A-B53B118EC385}" destId="{30F8746B-A810-7843-8DA0-1E9919946ECD}" srcOrd="0" destOrd="0" parTransId="{0035B199-3DB0-FB4F-BBD0-AE7E7A10278E}" sibTransId="{4488175D-C15D-7046-8160-E351379B71A7}"/>
    <dgm:cxn modelId="{7643D640-FD54-4F49-B24D-7E0E24AD0149}" type="presOf" srcId="{6C1B17D5-EC73-7648-A6EA-CEDC3A1E29A1}" destId="{C00C8ABB-8B37-9549-B6EB-D74CB1E81A82}" srcOrd="0" destOrd="0" presId="urn:microsoft.com/office/officeart/2005/8/layout/process1"/>
    <dgm:cxn modelId="{E54BEB58-7BD9-DD43-86C7-669C8E68A8DB}" type="presOf" srcId="{30F8746B-A810-7843-8DA0-1E9919946ECD}" destId="{FE6712D8-07DE-964F-AE0E-B5A51E5D22C7}" srcOrd="0" destOrd="0" presId="urn:microsoft.com/office/officeart/2005/8/layout/process1"/>
    <dgm:cxn modelId="{F076FD5B-D560-B44F-89C4-D6A24437D960}" srcId="{ADDC583E-48FF-C440-950A-B53B118EC385}" destId="{1E9F7A26-DB98-6946-9BBF-E5B565FB20F1}" srcOrd="2" destOrd="0" parTransId="{C54955A5-F3DF-EE40-9FCA-039E917A4FD7}" sibTransId="{8CD306E8-78F9-DA40-91A7-90C35ABC44EE}"/>
    <dgm:cxn modelId="{027C895C-362D-E34A-9D8B-79CB90F75064}" type="presOf" srcId="{E313E849-FFDA-B249-AB3C-2FE807270C9C}" destId="{E04274B0-F077-814F-833E-DD60462945C8}" srcOrd="0" destOrd="0" presId="urn:microsoft.com/office/officeart/2005/8/layout/process1"/>
    <dgm:cxn modelId="{77CF6D6D-0F0D-0A4B-87B7-3AFFBDBD64F7}" srcId="{ADDC583E-48FF-C440-950A-B53B118EC385}" destId="{1F4CC036-312A-A04E-812D-82BBEB855B7E}" srcOrd="3" destOrd="0" parTransId="{725EC241-D52C-684F-8E70-6B8DC108EF9C}" sibTransId="{1C923D3B-CDE4-254B-B3FA-F2780A0D849E}"/>
    <dgm:cxn modelId="{320B3471-1F15-9543-B4D2-EC77A0488C48}" type="presOf" srcId="{C1543393-340C-8D40-BC76-98D3392FB8A9}" destId="{6074FE2A-E675-E645-AE5E-4EF19E5B332C}" srcOrd="0" destOrd="0" presId="urn:microsoft.com/office/officeart/2005/8/layout/process1"/>
    <dgm:cxn modelId="{15C2C873-563C-4141-ACEB-D9DC98716BDC}" type="presOf" srcId="{1E9F7A26-DB98-6946-9BBF-E5B565FB20F1}" destId="{37716900-1C3A-404A-BE8B-0BE810BD40A6}" srcOrd="0" destOrd="0" presId="urn:microsoft.com/office/officeart/2005/8/layout/process1"/>
    <dgm:cxn modelId="{491C4480-0BC7-8D49-AAC3-D171BCC10512}" type="presOf" srcId="{7CCDDD66-4D6D-6F47-9415-09B354806F40}" destId="{C9AE2FFB-3FD0-1241-8542-09CCD263254B}" srcOrd="1" destOrd="0" presId="urn:microsoft.com/office/officeart/2005/8/layout/process1"/>
    <dgm:cxn modelId="{FF369F82-312E-E145-A40C-F60BE4E185C9}" type="presOf" srcId="{E7E9A004-3BE5-E44A-A297-21376DC29119}" destId="{A8A88BD0-79C8-6A4D-8683-2A0580C93CA1}" srcOrd="0" destOrd="0" presId="urn:microsoft.com/office/officeart/2005/8/layout/process1"/>
    <dgm:cxn modelId="{72A85A83-B177-1B41-B226-F134E9247054}" type="presOf" srcId="{1C923D3B-CDE4-254B-B3FA-F2780A0D849E}" destId="{12671EA1-705D-F24D-8762-59043337E613}" srcOrd="0" destOrd="0" presId="urn:microsoft.com/office/officeart/2005/8/layout/process1"/>
    <dgm:cxn modelId="{C1987D83-A23B-FD42-8F5E-E3B9012A2F8D}" type="presOf" srcId="{ADDC583E-48FF-C440-950A-B53B118EC385}" destId="{D3393B7B-3383-5244-84EC-26583B5F53D2}" srcOrd="0" destOrd="0" presId="urn:microsoft.com/office/officeart/2005/8/layout/process1"/>
    <dgm:cxn modelId="{CDE7A789-5EDE-4144-A3CE-D942A9E374E6}" type="presOf" srcId="{1C923D3B-CDE4-254B-B3FA-F2780A0D849E}" destId="{DC41132F-570A-614C-B164-F306F7D2E239}" srcOrd="1" destOrd="0" presId="urn:microsoft.com/office/officeart/2005/8/layout/process1"/>
    <dgm:cxn modelId="{FE2E438A-F9A1-E14A-A06E-32567D1163E1}" srcId="{ADDC583E-48FF-C440-950A-B53B118EC385}" destId="{C1543393-340C-8D40-BC76-98D3392FB8A9}" srcOrd="6" destOrd="0" parTransId="{46030292-AAF8-2643-A19C-0BF9D47E85AF}" sibTransId="{08E2C987-D95A-384D-AA9E-B933E11C4F1B}"/>
    <dgm:cxn modelId="{3BBC0BAD-133F-964F-8C81-AE0B63AF016A}" srcId="{ADDC583E-48FF-C440-950A-B53B118EC385}" destId="{E7E9A004-3BE5-E44A-A297-21376DC29119}" srcOrd="4" destOrd="0" parTransId="{B6AC9473-C532-B943-904F-02BB033014FF}" sibTransId="{7CCDDD66-4D6D-6F47-9415-09B354806F40}"/>
    <dgm:cxn modelId="{CDFABFB2-FCF9-3B48-8690-3B64E529ED3D}" type="presOf" srcId="{6C1B17D5-EC73-7648-A6EA-CEDC3A1E29A1}" destId="{432A7C73-A161-2F41-B191-B3F30F0E4F59}" srcOrd="1" destOrd="0" presId="urn:microsoft.com/office/officeart/2005/8/layout/process1"/>
    <dgm:cxn modelId="{7D0B6AB7-1AF0-F543-8CE7-C5F271701457}" type="presOf" srcId="{E313E849-FFDA-B249-AB3C-2FE807270C9C}" destId="{4E2A148A-35C7-5E4A-81B9-24D3352EE305}" srcOrd="1" destOrd="0" presId="urn:microsoft.com/office/officeart/2005/8/layout/process1"/>
    <dgm:cxn modelId="{3F94AAB7-9B96-F645-9504-D9A1EFB9737B}" srcId="{ADDC583E-48FF-C440-950A-B53B118EC385}" destId="{70D4C883-53CC-494E-A1CA-5830DA325797}" srcOrd="5" destOrd="0" parTransId="{C94D3401-935D-D743-8698-99B8C606DAC3}" sibTransId="{E313E849-FFDA-B249-AB3C-2FE807270C9C}"/>
    <dgm:cxn modelId="{2BC26CBB-BB92-B048-BFC9-AB24802E5D5A}" type="presOf" srcId="{70D4C883-53CC-494E-A1CA-5830DA325797}" destId="{005EBB4C-A313-574C-923E-A651ADB6DD25}" srcOrd="0" destOrd="0" presId="urn:microsoft.com/office/officeart/2005/8/layout/process1"/>
    <dgm:cxn modelId="{7F7D3FD1-19F2-A14B-A61C-EAE07B5D580A}" type="presOf" srcId="{6C020094-879A-6241-950A-5EB98FE5B5D4}" destId="{B6026B48-3346-2D45-9242-FC7CDD617B79}" srcOrd="0" destOrd="0" presId="urn:microsoft.com/office/officeart/2005/8/layout/process1"/>
    <dgm:cxn modelId="{BF2FD9E6-4D1B-C14A-9388-BB391F7C9470}" type="presOf" srcId="{7CCDDD66-4D6D-6F47-9415-09B354806F40}" destId="{8E990E34-695B-5845-B708-E313C8B9FD33}" srcOrd="0" destOrd="0" presId="urn:microsoft.com/office/officeart/2005/8/layout/process1"/>
    <dgm:cxn modelId="{EA09E5F1-3D7F-DA44-A336-2F4674BEB36A}" srcId="{ADDC583E-48FF-C440-950A-B53B118EC385}" destId="{6C020094-879A-6241-950A-5EB98FE5B5D4}" srcOrd="1" destOrd="0" parTransId="{0807205E-2269-904A-812B-0E7585748328}" sibTransId="{6C1B17D5-EC73-7648-A6EA-CEDC3A1E29A1}"/>
    <dgm:cxn modelId="{AC6F49FC-81C8-E141-9CA2-23460CEC390A}" type="presOf" srcId="{8CD306E8-78F9-DA40-91A7-90C35ABC44EE}" destId="{D1A36ED2-1C48-FE40-9623-217458E8110A}" srcOrd="1" destOrd="0" presId="urn:microsoft.com/office/officeart/2005/8/layout/process1"/>
    <dgm:cxn modelId="{B3A9DDEF-8E24-3E49-95EE-C7B95DAE01E1}" type="presParOf" srcId="{D3393B7B-3383-5244-84EC-26583B5F53D2}" destId="{FE6712D8-07DE-964F-AE0E-B5A51E5D22C7}" srcOrd="0" destOrd="0" presId="urn:microsoft.com/office/officeart/2005/8/layout/process1"/>
    <dgm:cxn modelId="{88AFDD07-6144-B24C-A66E-CDA2B904F37D}" type="presParOf" srcId="{D3393B7B-3383-5244-84EC-26583B5F53D2}" destId="{8A4CD99C-A610-5B4F-BCC0-30C8BB8A50B6}" srcOrd="1" destOrd="0" presId="urn:microsoft.com/office/officeart/2005/8/layout/process1"/>
    <dgm:cxn modelId="{66ABECC8-5CBB-0A40-841D-223B5B0677D6}" type="presParOf" srcId="{8A4CD99C-A610-5B4F-BCC0-30C8BB8A50B6}" destId="{176F0DD9-2E2A-B949-94AF-B328672738B0}" srcOrd="0" destOrd="0" presId="urn:microsoft.com/office/officeart/2005/8/layout/process1"/>
    <dgm:cxn modelId="{2618478B-D27B-804A-8FCF-8AB1B792F36F}" type="presParOf" srcId="{D3393B7B-3383-5244-84EC-26583B5F53D2}" destId="{B6026B48-3346-2D45-9242-FC7CDD617B79}" srcOrd="2" destOrd="0" presId="urn:microsoft.com/office/officeart/2005/8/layout/process1"/>
    <dgm:cxn modelId="{82C7567F-DAC3-0149-BB35-3C6D80565773}" type="presParOf" srcId="{D3393B7B-3383-5244-84EC-26583B5F53D2}" destId="{C00C8ABB-8B37-9549-B6EB-D74CB1E81A82}" srcOrd="3" destOrd="0" presId="urn:microsoft.com/office/officeart/2005/8/layout/process1"/>
    <dgm:cxn modelId="{3030522F-FC6C-0541-AFD5-59E3353BCC53}" type="presParOf" srcId="{C00C8ABB-8B37-9549-B6EB-D74CB1E81A82}" destId="{432A7C73-A161-2F41-B191-B3F30F0E4F59}" srcOrd="0" destOrd="0" presId="urn:microsoft.com/office/officeart/2005/8/layout/process1"/>
    <dgm:cxn modelId="{698AD08F-1F45-3E4F-A97D-323D87505885}" type="presParOf" srcId="{D3393B7B-3383-5244-84EC-26583B5F53D2}" destId="{37716900-1C3A-404A-BE8B-0BE810BD40A6}" srcOrd="4" destOrd="0" presId="urn:microsoft.com/office/officeart/2005/8/layout/process1"/>
    <dgm:cxn modelId="{E55B5CF9-0F5B-A840-B341-7A73FB32D67C}" type="presParOf" srcId="{D3393B7B-3383-5244-84EC-26583B5F53D2}" destId="{F2DA2897-F7DC-1A49-9FE2-C16556485F70}" srcOrd="5" destOrd="0" presId="urn:microsoft.com/office/officeart/2005/8/layout/process1"/>
    <dgm:cxn modelId="{17DEFD13-C418-374F-B00A-2A3F07ACBBCD}" type="presParOf" srcId="{F2DA2897-F7DC-1A49-9FE2-C16556485F70}" destId="{D1A36ED2-1C48-FE40-9623-217458E8110A}" srcOrd="0" destOrd="0" presId="urn:microsoft.com/office/officeart/2005/8/layout/process1"/>
    <dgm:cxn modelId="{C475525F-5429-3945-9A0D-5BA970E58594}" type="presParOf" srcId="{D3393B7B-3383-5244-84EC-26583B5F53D2}" destId="{725EBF90-5B17-7343-8764-A99ED54B6F4D}" srcOrd="6" destOrd="0" presId="urn:microsoft.com/office/officeart/2005/8/layout/process1"/>
    <dgm:cxn modelId="{4E671A48-65CF-3F4F-89A3-CF3091664A85}" type="presParOf" srcId="{D3393B7B-3383-5244-84EC-26583B5F53D2}" destId="{12671EA1-705D-F24D-8762-59043337E613}" srcOrd="7" destOrd="0" presId="urn:microsoft.com/office/officeart/2005/8/layout/process1"/>
    <dgm:cxn modelId="{92C28E4A-138D-824A-967D-B162256031A9}" type="presParOf" srcId="{12671EA1-705D-F24D-8762-59043337E613}" destId="{DC41132F-570A-614C-B164-F306F7D2E239}" srcOrd="0" destOrd="0" presId="urn:microsoft.com/office/officeart/2005/8/layout/process1"/>
    <dgm:cxn modelId="{43B7C9AF-6BDD-A344-ABD2-7E26275A25A6}" type="presParOf" srcId="{D3393B7B-3383-5244-84EC-26583B5F53D2}" destId="{A8A88BD0-79C8-6A4D-8683-2A0580C93CA1}" srcOrd="8" destOrd="0" presId="urn:microsoft.com/office/officeart/2005/8/layout/process1"/>
    <dgm:cxn modelId="{9B407F5A-5317-2A40-B980-411A015A128F}" type="presParOf" srcId="{D3393B7B-3383-5244-84EC-26583B5F53D2}" destId="{8E990E34-695B-5845-B708-E313C8B9FD33}" srcOrd="9" destOrd="0" presId="urn:microsoft.com/office/officeart/2005/8/layout/process1"/>
    <dgm:cxn modelId="{46EB477F-A6CA-4C46-93AA-85B1476558E9}" type="presParOf" srcId="{8E990E34-695B-5845-B708-E313C8B9FD33}" destId="{C9AE2FFB-3FD0-1241-8542-09CCD263254B}" srcOrd="0" destOrd="0" presId="urn:microsoft.com/office/officeart/2005/8/layout/process1"/>
    <dgm:cxn modelId="{76CDDF01-7C84-0A4E-946E-0EDC1CDFE501}" type="presParOf" srcId="{D3393B7B-3383-5244-84EC-26583B5F53D2}" destId="{005EBB4C-A313-574C-923E-A651ADB6DD25}" srcOrd="10" destOrd="0" presId="urn:microsoft.com/office/officeart/2005/8/layout/process1"/>
    <dgm:cxn modelId="{D89F40D6-2550-524B-9D08-02FB2A645DF6}" type="presParOf" srcId="{D3393B7B-3383-5244-84EC-26583B5F53D2}" destId="{E04274B0-F077-814F-833E-DD60462945C8}" srcOrd="11" destOrd="0" presId="urn:microsoft.com/office/officeart/2005/8/layout/process1"/>
    <dgm:cxn modelId="{4C390317-13B6-994B-B2B5-D5B4DB440D0C}" type="presParOf" srcId="{E04274B0-F077-814F-833E-DD60462945C8}" destId="{4E2A148A-35C7-5E4A-81B9-24D3352EE305}" srcOrd="0" destOrd="0" presId="urn:microsoft.com/office/officeart/2005/8/layout/process1"/>
    <dgm:cxn modelId="{BA12FA4C-9B5F-2445-9645-5ACE6BAF040C}" type="presParOf" srcId="{D3393B7B-3383-5244-84EC-26583B5F53D2}" destId="{6074FE2A-E675-E645-AE5E-4EF19E5B332C}" srcOrd="1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DC583E-48FF-C440-950A-B53B118EC385}" type="doc">
      <dgm:prSet loTypeId="urn:microsoft.com/office/officeart/2005/8/layout/process1" loCatId="" qsTypeId="urn:microsoft.com/office/officeart/2005/8/quickstyle/simple2" qsCatId="simple" csTypeId="urn:microsoft.com/office/officeart/2005/8/colors/accent0_1" csCatId="mainScheme" phldr="1"/>
      <dgm:spPr/>
    </dgm:pt>
    <dgm:pt modelId="{6C020094-879A-6241-950A-5EB98FE5B5D4}">
      <dgm:prSet phldrT="[Text]" custT="1"/>
      <dgm:spPr/>
      <dgm:t>
        <a:bodyPr/>
        <a:lstStyle/>
        <a:p>
          <a:r>
            <a:rPr lang="en-US" sz="1400" dirty="0"/>
            <a:t>Changes to referrals made after discussion with all parties involved.</a:t>
          </a:r>
        </a:p>
      </dgm:t>
    </dgm:pt>
    <dgm:pt modelId="{0807205E-2269-904A-812B-0E7585748328}" type="parTrans" cxnId="{EA09E5F1-3D7F-DA44-A336-2F4674BEB36A}">
      <dgm:prSet/>
      <dgm:spPr/>
      <dgm:t>
        <a:bodyPr/>
        <a:lstStyle/>
        <a:p>
          <a:endParaRPr lang="en-US"/>
        </a:p>
      </dgm:t>
    </dgm:pt>
    <dgm:pt modelId="{6C1B17D5-EC73-7648-A6EA-CEDC3A1E29A1}" type="sibTrans" cxnId="{EA09E5F1-3D7F-DA44-A336-2F4674BEB36A}">
      <dgm:prSet/>
      <dgm:spPr/>
      <dgm:t>
        <a:bodyPr/>
        <a:lstStyle/>
        <a:p>
          <a:endParaRPr lang="en-US"/>
        </a:p>
      </dgm:t>
    </dgm:pt>
    <dgm:pt modelId="{21EFEA85-CEF7-6A46-8603-D3D19CA5C20B}">
      <dgm:prSet phldrT="[Text]" custT="1"/>
      <dgm:spPr/>
      <dgm:t>
        <a:bodyPr/>
        <a:lstStyle/>
        <a:p>
          <a:r>
            <a:rPr lang="en-US" sz="1300" dirty="0"/>
            <a:t>Six months of no concerns. Some minor changes after check-ins with clients about the process. </a:t>
          </a:r>
        </a:p>
      </dgm:t>
    </dgm:pt>
    <dgm:pt modelId="{878EA81A-C350-F84E-B8A5-6ABA9957D9F0}" type="parTrans" cxnId="{CF0FE7BE-9A0B-104D-B9B2-36E0182B9EC2}">
      <dgm:prSet/>
      <dgm:spPr/>
      <dgm:t>
        <a:bodyPr/>
        <a:lstStyle/>
        <a:p>
          <a:endParaRPr lang="en-US"/>
        </a:p>
      </dgm:t>
    </dgm:pt>
    <dgm:pt modelId="{008F9F12-568A-D641-98E5-312536E1A12C}" type="sibTrans" cxnId="{CF0FE7BE-9A0B-104D-B9B2-36E0182B9EC2}">
      <dgm:prSet/>
      <dgm:spPr/>
      <dgm:t>
        <a:bodyPr/>
        <a:lstStyle/>
        <a:p>
          <a:endParaRPr lang="en-US"/>
        </a:p>
      </dgm:t>
    </dgm:pt>
    <dgm:pt modelId="{E7E9A004-3BE5-E44A-A297-21376DC29119}">
      <dgm:prSet phldrT="[Text]" custT="1"/>
      <dgm:spPr/>
      <dgm:t>
        <a:bodyPr/>
        <a:lstStyle/>
        <a:p>
          <a:r>
            <a:rPr lang="en-US" sz="1400" dirty="0"/>
            <a:t>SW advised NP that they would no longer do PWDs. No reason provided.</a:t>
          </a:r>
        </a:p>
      </dgm:t>
    </dgm:pt>
    <dgm:pt modelId="{B6AC9473-C532-B943-904F-02BB033014FF}" type="parTrans" cxnId="{3BBC0BAD-133F-964F-8C81-AE0B63AF016A}">
      <dgm:prSet/>
      <dgm:spPr/>
      <dgm:t>
        <a:bodyPr/>
        <a:lstStyle/>
        <a:p>
          <a:endParaRPr lang="en-US"/>
        </a:p>
      </dgm:t>
    </dgm:pt>
    <dgm:pt modelId="{7CCDDD66-4D6D-6F47-9415-09B354806F40}" type="sibTrans" cxnId="{3BBC0BAD-133F-964F-8C81-AE0B63AF016A}">
      <dgm:prSet/>
      <dgm:spPr/>
      <dgm:t>
        <a:bodyPr/>
        <a:lstStyle/>
        <a:p>
          <a:endParaRPr lang="en-US"/>
        </a:p>
      </dgm:t>
    </dgm:pt>
    <dgm:pt modelId="{70D4C883-53CC-494E-A1CA-5830DA325797}">
      <dgm:prSet phldrT="[Text]" custT="1"/>
      <dgm:spPr/>
      <dgm:t>
        <a:bodyPr/>
        <a:lstStyle/>
        <a:p>
          <a:r>
            <a:rPr lang="en-US" sz="1400" dirty="0"/>
            <a:t>NP requested meeting with healthcare manager to determine next steps.</a:t>
          </a:r>
        </a:p>
      </dgm:t>
    </dgm:pt>
    <dgm:pt modelId="{C94D3401-935D-D743-8698-99B8C606DAC3}" type="parTrans" cxnId="{3F94AAB7-9B96-F645-9504-D9A1EFB9737B}">
      <dgm:prSet/>
      <dgm:spPr/>
      <dgm:t>
        <a:bodyPr/>
        <a:lstStyle/>
        <a:p>
          <a:endParaRPr lang="en-US"/>
        </a:p>
      </dgm:t>
    </dgm:pt>
    <dgm:pt modelId="{E313E849-FFDA-B249-AB3C-2FE807270C9C}" type="sibTrans" cxnId="{3F94AAB7-9B96-F645-9504-D9A1EFB9737B}">
      <dgm:prSet/>
      <dgm:spPr/>
      <dgm:t>
        <a:bodyPr/>
        <a:lstStyle/>
        <a:p>
          <a:endParaRPr lang="en-US"/>
        </a:p>
      </dgm:t>
    </dgm:pt>
    <dgm:pt modelId="{3AFBAB56-1E36-2A44-B3D8-2C9894940278}">
      <dgm:prSet phldrT="[Text]" custT="1"/>
      <dgm:spPr/>
      <dgm:t>
        <a:bodyPr/>
        <a:lstStyle/>
        <a:p>
          <a:r>
            <a:rPr lang="en-US" sz="1400" dirty="0"/>
            <a:t>Currently awaiting decision from healthcare and corrections regarding use of external SW.</a:t>
          </a:r>
        </a:p>
      </dgm:t>
    </dgm:pt>
    <dgm:pt modelId="{63BE0F8F-EBAA-6F4B-87CB-3E03E6B9E280}" type="parTrans" cxnId="{58E002A3-CCC7-8A4D-987A-C21554BD8B98}">
      <dgm:prSet/>
      <dgm:spPr/>
      <dgm:t>
        <a:bodyPr/>
        <a:lstStyle/>
        <a:p>
          <a:endParaRPr lang="en-US"/>
        </a:p>
      </dgm:t>
    </dgm:pt>
    <dgm:pt modelId="{715B19E5-2EE9-BC4B-BC98-0903B771EF16}" type="sibTrans" cxnId="{58E002A3-CCC7-8A4D-987A-C21554BD8B98}">
      <dgm:prSet/>
      <dgm:spPr/>
      <dgm:t>
        <a:bodyPr/>
        <a:lstStyle/>
        <a:p>
          <a:endParaRPr lang="en-US"/>
        </a:p>
      </dgm:t>
    </dgm:pt>
    <dgm:pt modelId="{C1543393-340C-8D40-BC76-98D3392FB8A9}">
      <dgm:prSet phldrT="[Text]" custT="1"/>
      <dgm:spPr/>
      <dgm:t>
        <a:bodyPr/>
        <a:lstStyle/>
        <a:p>
          <a:r>
            <a:rPr lang="en-US" sz="1300" dirty="0"/>
            <a:t>Plan for more frequent re-evaluation of current processes due to communication breakdown.</a:t>
          </a:r>
        </a:p>
      </dgm:t>
    </dgm:pt>
    <dgm:pt modelId="{46030292-AAF8-2643-A19C-0BF9D47E85AF}" type="parTrans" cxnId="{FE2E438A-F9A1-E14A-A06E-32567D1163E1}">
      <dgm:prSet/>
      <dgm:spPr/>
      <dgm:t>
        <a:bodyPr/>
        <a:lstStyle/>
        <a:p>
          <a:endParaRPr lang="en-US"/>
        </a:p>
      </dgm:t>
    </dgm:pt>
    <dgm:pt modelId="{08E2C987-D95A-384D-AA9E-B933E11C4F1B}" type="sibTrans" cxnId="{FE2E438A-F9A1-E14A-A06E-32567D1163E1}">
      <dgm:prSet/>
      <dgm:spPr/>
      <dgm:t>
        <a:bodyPr/>
        <a:lstStyle/>
        <a:p>
          <a:endParaRPr lang="en-US"/>
        </a:p>
      </dgm:t>
    </dgm:pt>
    <dgm:pt modelId="{B85CF053-61FB-8A4B-AE6B-DF292DE76C6C}">
      <dgm:prSet phldrT="[Text]" custT="1"/>
      <dgm:spPr/>
      <dgm:t>
        <a:bodyPr/>
        <a:lstStyle/>
        <a:p>
          <a:r>
            <a:rPr lang="en-US" sz="1300" dirty="0"/>
            <a:t>Communicated changes to nurses and correctional staff.</a:t>
          </a:r>
        </a:p>
      </dgm:t>
    </dgm:pt>
    <dgm:pt modelId="{1F48B64F-ADF6-8B45-8788-25EEEACAFDEB}" type="parTrans" cxnId="{761AB698-A835-504B-B4DA-DCF3D31EEF0F}">
      <dgm:prSet/>
      <dgm:spPr/>
      <dgm:t>
        <a:bodyPr/>
        <a:lstStyle/>
        <a:p>
          <a:endParaRPr lang="en-US"/>
        </a:p>
      </dgm:t>
    </dgm:pt>
    <dgm:pt modelId="{3310F2BD-E1E0-F145-85D8-DEB6231371A2}" type="sibTrans" cxnId="{761AB698-A835-504B-B4DA-DCF3D31EEF0F}">
      <dgm:prSet/>
      <dgm:spPr/>
      <dgm:t>
        <a:bodyPr/>
        <a:lstStyle/>
        <a:p>
          <a:endParaRPr lang="en-US"/>
        </a:p>
      </dgm:t>
    </dgm:pt>
    <dgm:pt modelId="{D3393B7B-3383-5244-84EC-26583B5F53D2}" type="pres">
      <dgm:prSet presAssocID="{ADDC583E-48FF-C440-950A-B53B118EC385}" presName="Name0" presStyleCnt="0">
        <dgm:presLayoutVars>
          <dgm:dir/>
          <dgm:resizeHandles val="exact"/>
        </dgm:presLayoutVars>
      </dgm:prSet>
      <dgm:spPr/>
    </dgm:pt>
    <dgm:pt modelId="{B6026B48-3346-2D45-9242-FC7CDD617B79}" type="pres">
      <dgm:prSet presAssocID="{6C020094-879A-6241-950A-5EB98FE5B5D4}" presName="node" presStyleLbl="node1" presStyleIdx="0" presStyleCnt="7">
        <dgm:presLayoutVars>
          <dgm:bulletEnabled val="1"/>
        </dgm:presLayoutVars>
      </dgm:prSet>
      <dgm:spPr/>
    </dgm:pt>
    <dgm:pt modelId="{C00C8ABB-8B37-9549-B6EB-D74CB1E81A82}" type="pres">
      <dgm:prSet presAssocID="{6C1B17D5-EC73-7648-A6EA-CEDC3A1E29A1}" presName="sibTrans" presStyleLbl="sibTrans2D1" presStyleIdx="0" presStyleCnt="6"/>
      <dgm:spPr/>
    </dgm:pt>
    <dgm:pt modelId="{432A7C73-A161-2F41-B191-B3F30F0E4F59}" type="pres">
      <dgm:prSet presAssocID="{6C1B17D5-EC73-7648-A6EA-CEDC3A1E29A1}" presName="connectorText" presStyleLbl="sibTrans2D1" presStyleIdx="0" presStyleCnt="6"/>
      <dgm:spPr/>
    </dgm:pt>
    <dgm:pt modelId="{9C41D180-4F52-A340-B6F8-F9D8D8EC94E4}" type="pres">
      <dgm:prSet presAssocID="{B85CF053-61FB-8A4B-AE6B-DF292DE76C6C}" presName="node" presStyleLbl="node1" presStyleIdx="1" presStyleCnt="7">
        <dgm:presLayoutVars>
          <dgm:bulletEnabled val="1"/>
        </dgm:presLayoutVars>
      </dgm:prSet>
      <dgm:spPr/>
    </dgm:pt>
    <dgm:pt modelId="{F1C73E68-DCA5-8A4D-A6DF-DF6998AD2B81}" type="pres">
      <dgm:prSet presAssocID="{3310F2BD-E1E0-F145-85D8-DEB6231371A2}" presName="sibTrans" presStyleLbl="sibTrans2D1" presStyleIdx="1" presStyleCnt="6"/>
      <dgm:spPr/>
    </dgm:pt>
    <dgm:pt modelId="{3AA3C926-6D8C-024B-B56E-DF1521181C5B}" type="pres">
      <dgm:prSet presAssocID="{3310F2BD-E1E0-F145-85D8-DEB6231371A2}" presName="connectorText" presStyleLbl="sibTrans2D1" presStyleIdx="1" presStyleCnt="6"/>
      <dgm:spPr/>
    </dgm:pt>
    <dgm:pt modelId="{4698D66D-40B8-354B-942B-CA41CB7C35D9}" type="pres">
      <dgm:prSet presAssocID="{21EFEA85-CEF7-6A46-8603-D3D19CA5C20B}" presName="node" presStyleLbl="node1" presStyleIdx="2" presStyleCnt="7">
        <dgm:presLayoutVars>
          <dgm:bulletEnabled val="1"/>
        </dgm:presLayoutVars>
      </dgm:prSet>
      <dgm:spPr/>
    </dgm:pt>
    <dgm:pt modelId="{9436E5C4-834D-8446-9B72-315B268DFBF7}" type="pres">
      <dgm:prSet presAssocID="{008F9F12-568A-D641-98E5-312536E1A12C}" presName="sibTrans" presStyleLbl="sibTrans2D1" presStyleIdx="2" presStyleCnt="6"/>
      <dgm:spPr/>
    </dgm:pt>
    <dgm:pt modelId="{993AA560-56C9-8048-B8AB-2E8F0B45A284}" type="pres">
      <dgm:prSet presAssocID="{008F9F12-568A-D641-98E5-312536E1A12C}" presName="connectorText" presStyleLbl="sibTrans2D1" presStyleIdx="2" presStyleCnt="6"/>
      <dgm:spPr/>
    </dgm:pt>
    <dgm:pt modelId="{A8A88BD0-79C8-6A4D-8683-2A0580C93CA1}" type="pres">
      <dgm:prSet presAssocID="{E7E9A004-3BE5-E44A-A297-21376DC29119}" presName="node" presStyleLbl="node1" presStyleIdx="3" presStyleCnt="7">
        <dgm:presLayoutVars>
          <dgm:bulletEnabled val="1"/>
        </dgm:presLayoutVars>
      </dgm:prSet>
      <dgm:spPr/>
    </dgm:pt>
    <dgm:pt modelId="{8E990E34-695B-5845-B708-E313C8B9FD33}" type="pres">
      <dgm:prSet presAssocID="{7CCDDD66-4D6D-6F47-9415-09B354806F40}" presName="sibTrans" presStyleLbl="sibTrans2D1" presStyleIdx="3" presStyleCnt="6"/>
      <dgm:spPr/>
    </dgm:pt>
    <dgm:pt modelId="{C9AE2FFB-3FD0-1241-8542-09CCD263254B}" type="pres">
      <dgm:prSet presAssocID="{7CCDDD66-4D6D-6F47-9415-09B354806F40}" presName="connectorText" presStyleLbl="sibTrans2D1" presStyleIdx="3" presStyleCnt="6"/>
      <dgm:spPr/>
    </dgm:pt>
    <dgm:pt modelId="{005EBB4C-A313-574C-923E-A651ADB6DD25}" type="pres">
      <dgm:prSet presAssocID="{70D4C883-53CC-494E-A1CA-5830DA325797}" presName="node" presStyleLbl="node1" presStyleIdx="4" presStyleCnt="7">
        <dgm:presLayoutVars>
          <dgm:bulletEnabled val="1"/>
        </dgm:presLayoutVars>
      </dgm:prSet>
      <dgm:spPr/>
    </dgm:pt>
    <dgm:pt modelId="{E04274B0-F077-814F-833E-DD60462945C8}" type="pres">
      <dgm:prSet presAssocID="{E313E849-FFDA-B249-AB3C-2FE807270C9C}" presName="sibTrans" presStyleLbl="sibTrans2D1" presStyleIdx="4" presStyleCnt="6"/>
      <dgm:spPr/>
    </dgm:pt>
    <dgm:pt modelId="{4E2A148A-35C7-5E4A-81B9-24D3352EE305}" type="pres">
      <dgm:prSet presAssocID="{E313E849-FFDA-B249-AB3C-2FE807270C9C}" presName="connectorText" presStyleLbl="sibTrans2D1" presStyleIdx="4" presStyleCnt="6"/>
      <dgm:spPr/>
    </dgm:pt>
    <dgm:pt modelId="{5E2532BD-7556-9847-8C59-159657DEC601}" type="pres">
      <dgm:prSet presAssocID="{3AFBAB56-1E36-2A44-B3D8-2C9894940278}" presName="node" presStyleLbl="node1" presStyleIdx="5" presStyleCnt="7">
        <dgm:presLayoutVars>
          <dgm:bulletEnabled val="1"/>
        </dgm:presLayoutVars>
      </dgm:prSet>
      <dgm:spPr/>
    </dgm:pt>
    <dgm:pt modelId="{76636D87-ACEC-3F4E-BFA7-939724ABB967}" type="pres">
      <dgm:prSet presAssocID="{715B19E5-2EE9-BC4B-BC98-0903B771EF16}" presName="sibTrans" presStyleLbl="sibTrans2D1" presStyleIdx="5" presStyleCnt="6"/>
      <dgm:spPr/>
    </dgm:pt>
    <dgm:pt modelId="{FD3B93CB-6A0C-CE46-A083-F730739994B5}" type="pres">
      <dgm:prSet presAssocID="{715B19E5-2EE9-BC4B-BC98-0903B771EF16}" presName="connectorText" presStyleLbl="sibTrans2D1" presStyleIdx="5" presStyleCnt="6"/>
      <dgm:spPr/>
    </dgm:pt>
    <dgm:pt modelId="{6074FE2A-E675-E645-AE5E-4EF19E5B332C}" type="pres">
      <dgm:prSet presAssocID="{C1543393-340C-8D40-BC76-98D3392FB8A9}" presName="node" presStyleLbl="node1" presStyleIdx="6" presStyleCnt="7">
        <dgm:presLayoutVars>
          <dgm:bulletEnabled val="1"/>
        </dgm:presLayoutVars>
      </dgm:prSet>
      <dgm:spPr/>
    </dgm:pt>
  </dgm:ptLst>
  <dgm:cxnLst>
    <dgm:cxn modelId="{2100613D-6493-5C44-A14B-CA962B2C74B6}" type="presOf" srcId="{B85CF053-61FB-8A4B-AE6B-DF292DE76C6C}" destId="{9C41D180-4F52-A340-B6F8-F9D8D8EC94E4}" srcOrd="0" destOrd="0" presId="urn:microsoft.com/office/officeart/2005/8/layout/process1"/>
    <dgm:cxn modelId="{7643D640-FD54-4F49-B24D-7E0E24AD0149}" type="presOf" srcId="{6C1B17D5-EC73-7648-A6EA-CEDC3A1E29A1}" destId="{C00C8ABB-8B37-9549-B6EB-D74CB1E81A82}" srcOrd="0" destOrd="0" presId="urn:microsoft.com/office/officeart/2005/8/layout/process1"/>
    <dgm:cxn modelId="{380C7746-210C-E742-9114-EC7D4B5936E1}" type="presOf" srcId="{715B19E5-2EE9-BC4B-BC98-0903B771EF16}" destId="{76636D87-ACEC-3F4E-BFA7-939724ABB967}" srcOrd="0" destOrd="0" presId="urn:microsoft.com/office/officeart/2005/8/layout/process1"/>
    <dgm:cxn modelId="{95AA485A-C7CB-E84B-92DE-7BD9F11A3B6C}" type="presOf" srcId="{715B19E5-2EE9-BC4B-BC98-0903B771EF16}" destId="{FD3B93CB-6A0C-CE46-A083-F730739994B5}" srcOrd="1" destOrd="0" presId="urn:microsoft.com/office/officeart/2005/8/layout/process1"/>
    <dgm:cxn modelId="{027C895C-362D-E34A-9D8B-79CB90F75064}" type="presOf" srcId="{E313E849-FFDA-B249-AB3C-2FE807270C9C}" destId="{E04274B0-F077-814F-833E-DD60462945C8}" srcOrd="0" destOrd="0" presId="urn:microsoft.com/office/officeart/2005/8/layout/process1"/>
    <dgm:cxn modelId="{320B3471-1F15-9543-B4D2-EC77A0488C48}" type="presOf" srcId="{C1543393-340C-8D40-BC76-98D3392FB8A9}" destId="{6074FE2A-E675-E645-AE5E-4EF19E5B332C}" srcOrd="0" destOrd="0" presId="urn:microsoft.com/office/officeart/2005/8/layout/process1"/>
    <dgm:cxn modelId="{16D7A57A-18D5-9F40-AD32-F9474988928A}" type="presOf" srcId="{3310F2BD-E1E0-F145-85D8-DEB6231371A2}" destId="{F1C73E68-DCA5-8A4D-A6DF-DF6998AD2B81}" srcOrd="0" destOrd="0" presId="urn:microsoft.com/office/officeart/2005/8/layout/process1"/>
    <dgm:cxn modelId="{491C4480-0BC7-8D49-AAC3-D171BCC10512}" type="presOf" srcId="{7CCDDD66-4D6D-6F47-9415-09B354806F40}" destId="{C9AE2FFB-3FD0-1241-8542-09CCD263254B}" srcOrd="1" destOrd="0" presId="urn:microsoft.com/office/officeart/2005/8/layout/process1"/>
    <dgm:cxn modelId="{FF369F82-312E-E145-A40C-F60BE4E185C9}" type="presOf" srcId="{E7E9A004-3BE5-E44A-A297-21376DC29119}" destId="{A8A88BD0-79C8-6A4D-8683-2A0580C93CA1}" srcOrd="0" destOrd="0" presId="urn:microsoft.com/office/officeart/2005/8/layout/process1"/>
    <dgm:cxn modelId="{C1987D83-A23B-FD42-8F5E-E3B9012A2F8D}" type="presOf" srcId="{ADDC583E-48FF-C440-950A-B53B118EC385}" destId="{D3393B7B-3383-5244-84EC-26583B5F53D2}" srcOrd="0" destOrd="0" presId="urn:microsoft.com/office/officeart/2005/8/layout/process1"/>
    <dgm:cxn modelId="{FE2E438A-F9A1-E14A-A06E-32567D1163E1}" srcId="{ADDC583E-48FF-C440-950A-B53B118EC385}" destId="{C1543393-340C-8D40-BC76-98D3392FB8A9}" srcOrd="6" destOrd="0" parTransId="{46030292-AAF8-2643-A19C-0BF9D47E85AF}" sibTransId="{08E2C987-D95A-384D-AA9E-B933E11C4F1B}"/>
    <dgm:cxn modelId="{1033D896-E10A-5842-A817-DD8B15CA5C00}" type="presOf" srcId="{21EFEA85-CEF7-6A46-8603-D3D19CA5C20B}" destId="{4698D66D-40B8-354B-942B-CA41CB7C35D9}" srcOrd="0" destOrd="0" presId="urn:microsoft.com/office/officeart/2005/8/layout/process1"/>
    <dgm:cxn modelId="{761AB698-A835-504B-B4DA-DCF3D31EEF0F}" srcId="{ADDC583E-48FF-C440-950A-B53B118EC385}" destId="{B85CF053-61FB-8A4B-AE6B-DF292DE76C6C}" srcOrd="1" destOrd="0" parTransId="{1F48B64F-ADF6-8B45-8788-25EEEACAFDEB}" sibTransId="{3310F2BD-E1E0-F145-85D8-DEB6231371A2}"/>
    <dgm:cxn modelId="{58E002A3-CCC7-8A4D-987A-C21554BD8B98}" srcId="{ADDC583E-48FF-C440-950A-B53B118EC385}" destId="{3AFBAB56-1E36-2A44-B3D8-2C9894940278}" srcOrd="5" destOrd="0" parTransId="{63BE0F8F-EBAA-6F4B-87CB-3E03E6B9E280}" sibTransId="{715B19E5-2EE9-BC4B-BC98-0903B771EF16}"/>
    <dgm:cxn modelId="{3BBC0BAD-133F-964F-8C81-AE0B63AF016A}" srcId="{ADDC583E-48FF-C440-950A-B53B118EC385}" destId="{E7E9A004-3BE5-E44A-A297-21376DC29119}" srcOrd="3" destOrd="0" parTransId="{B6AC9473-C532-B943-904F-02BB033014FF}" sibTransId="{7CCDDD66-4D6D-6F47-9415-09B354806F40}"/>
    <dgm:cxn modelId="{CDFABFB2-FCF9-3B48-8690-3B64E529ED3D}" type="presOf" srcId="{6C1B17D5-EC73-7648-A6EA-CEDC3A1E29A1}" destId="{432A7C73-A161-2F41-B191-B3F30F0E4F59}" srcOrd="1" destOrd="0" presId="urn:microsoft.com/office/officeart/2005/8/layout/process1"/>
    <dgm:cxn modelId="{7D0B6AB7-1AF0-F543-8CE7-C5F271701457}" type="presOf" srcId="{E313E849-FFDA-B249-AB3C-2FE807270C9C}" destId="{4E2A148A-35C7-5E4A-81B9-24D3352EE305}" srcOrd="1" destOrd="0" presId="urn:microsoft.com/office/officeart/2005/8/layout/process1"/>
    <dgm:cxn modelId="{3F94AAB7-9B96-F645-9504-D9A1EFB9737B}" srcId="{ADDC583E-48FF-C440-950A-B53B118EC385}" destId="{70D4C883-53CC-494E-A1CA-5830DA325797}" srcOrd="4" destOrd="0" parTransId="{C94D3401-935D-D743-8698-99B8C606DAC3}" sibTransId="{E313E849-FFDA-B249-AB3C-2FE807270C9C}"/>
    <dgm:cxn modelId="{2BC26CBB-BB92-B048-BFC9-AB24802E5D5A}" type="presOf" srcId="{70D4C883-53CC-494E-A1CA-5830DA325797}" destId="{005EBB4C-A313-574C-923E-A651ADB6DD25}" srcOrd="0" destOrd="0" presId="urn:microsoft.com/office/officeart/2005/8/layout/process1"/>
    <dgm:cxn modelId="{CF0FE7BE-9A0B-104D-B9B2-36E0182B9EC2}" srcId="{ADDC583E-48FF-C440-950A-B53B118EC385}" destId="{21EFEA85-CEF7-6A46-8603-D3D19CA5C20B}" srcOrd="2" destOrd="0" parTransId="{878EA81A-C350-F84E-B8A5-6ABA9957D9F0}" sibTransId="{008F9F12-568A-D641-98E5-312536E1A12C}"/>
    <dgm:cxn modelId="{7CACE2C7-F1F4-7541-8F1F-1BC80CD5CD2C}" type="presOf" srcId="{008F9F12-568A-D641-98E5-312536E1A12C}" destId="{9436E5C4-834D-8446-9B72-315B268DFBF7}" srcOrd="0" destOrd="0" presId="urn:microsoft.com/office/officeart/2005/8/layout/process1"/>
    <dgm:cxn modelId="{7F7D3FD1-19F2-A14B-A61C-EAE07B5D580A}" type="presOf" srcId="{6C020094-879A-6241-950A-5EB98FE5B5D4}" destId="{B6026B48-3346-2D45-9242-FC7CDD617B79}" srcOrd="0" destOrd="0" presId="urn:microsoft.com/office/officeart/2005/8/layout/process1"/>
    <dgm:cxn modelId="{E4D808D6-1D1D-584B-9350-8628D636D59D}" type="presOf" srcId="{3310F2BD-E1E0-F145-85D8-DEB6231371A2}" destId="{3AA3C926-6D8C-024B-B56E-DF1521181C5B}" srcOrd="1" destOrd="0" presId="urn:microsoft.com/office/officeart/2005/8/layout/process1"/>
    <dgm:cxn modelId="{7CDED4DB-048C-B74A-9F8C-1710B785BBF6}" type="presOf" srcId="{008F9F12-568A-D641-98E5-312536E1A12C}" destId="{993AA560-56C9-8048-B8AB-2E8F0B45A284}" srcOrd="1" destOrd="0" presId="urn:microsoft.com/office/officeart/2005/8/layout/process1"/>
    <dgm:cxn modelId="{D22926E0-D820-DC4C-808F-FB54C789BADD}" type="presOf" srcId="{3AFBAB56-1E36-2A44-B3D8-2C9894940278}" destId="{5E2532BD-7556-9847-8C59-159657DEC601}" srcOrd="0" destOrd="0" presId="urn:microsoft.com/office/officeart/2005/8/layout/process1"/>
    <dgm:cxn modelId="{BF2FD9E6-4D1B-C14A-9388-BB391F7C9470}" type="presOf" srcId="{7CCDDD66-4D6D-6F47-9415-09B354806F40}" destId="{8E990E34-695B-5845-B708-E313C8B9FD33}" srcOrd="0" destOrd="0" presId="urn:microsoft.com/office/officeart/2005/8/layout/process1"/>
    <dgm:cxn modelId="{EA09E5F1-3D7F-DA44-A336-2F4674BEB36A}" srcId="{ADDC583E-48FF-C440-950A-B53B118EC385}" destId="{6C020094-879A-6241-950A-5EB98FE5B5D4}" srcOrd="0" destOrd="0" parTransId="{0807205E-2269-904A-812B-0E7585748328}" sibTransId="{6C1B17D5-EC73-7648-A6EA-CEDC3A1E29A1}"/>
    <dgm:cxn modelId="{2618478B-D27B-804A-8FCF-8AB1B792F36F}" type="presParOf" srcId="{D3393B7B-3383-5244-84EC-26583B5F53D2}" destId="{B6026B48-3346-2D45-9242-FC7CDD617B79}" srcOrd="0" destOrd="0" presId="urn:microsoft.com/office/officeart/2005/8/layout/process1"/>
    <dgm:cxn modelId="{82C7567F-DAC3-0149-BB35-3C6D80565773}" type="presParOf" srcId="{D3393B7B-3383-5244-84EC-26583B5F53D2}" destId="{C00C8ABB-8B37-9549-B6EB-D74CB1E81A82}" srcOrd="1" destOrd="0" presId="urn:microsoft.com/office/officeart/2005/8/layout/process1"/>
    <dgm:cxn modelId="{3030522F-FC6C-0541-AFD5-59E3353BCC53}" type="presParOf" srcId="{C00C8ABB-8B37-9549-B6EB-D74CB1E81A82}" destId="{432A7C73-A161-2F41-B191-B3F30F0E4F59}" srcOrd="0" destOrd="0" presId="urn:microsoft.com/office/officeart/2005/8/layout/process1"/>
    <dgm:cxn modelId="{0574EC0A-4F68-A645-AA98-E6B758EB373C}" type="presParOf" srcId="{D3393B7B-3383-5244-84EC-26583B5F53D2}" destId="{9C41D180-4F52-A340-B6F8-F9D8D8EC94E4}" srcOrd="2" destOrd="0" presId="urn:microsoft.com/office/officeart/2005/8/layout/process1"/>
    <dgm:cxn modelId="{5B31D58A-6D03-114A-8BC2-082A0CAECE9D}" type="presParOf" srcId="{D3393B7B-3383-5244-84EC-26583B5F53D2}" destId="{F1C73E68-DCA5-8A4D-A6DF-DF6998AD2B81}" srcOrd="3" destOrd="0" presId="urn:microsoft.com/office/officeart/2005/8/layout/process1"/>
    <dgm:cxn modelId="{E53BC0C2-7023-7D49-830F-6A9F671A88C6}" type="presParOf" srcId="{F1C73E68-DCA5-8A4D-A6DF-DF6998AD2B81}" destId="{3AA3C926-6D8C-024B-B56E-DF1521181C5B}" srcOrd="0" destOrd="0" presId="urn:microsoft.com/office/officeart/2005/8/layout/process1"/>
    <dgm:cxn modelId="{775D3ECA-920E-2E4B-89EE-E68C78160F0F}" type="presParOf" srcId="{D3393B7B-3383-5244-84EC-26583B5F53D2}" destId="{4698D66D-40B8-354B-942B-CA41CB7C35D9}" srcOrd="4" destOrd="0" presId="urn:microsoft.com/office/officeart/2005/8/layout/process1"/>
    <dgm:cxn modelId="{B4E1876E-762B-2E4A-8147-521295158CB2}" type="presParOf" srcId="{D3393B7B-3383-5244-84EC-26583B5F53D2}" destId="{9436E5C4-834D-8446-9B72-315B268DFBF7}" srcOrd="5" destOrd="0" presId="urn:microsoft.com/office/officeart/2005/8/layout/process1"/>
    <dgm:cxn modelId="{CAA6E886-E779-F84D-BB13-6AEA3A6F71CD}" type="presParOf" srcId="{9436E5C4-834D-8446-9B72-315B268DFBF7}" destId="{993AA560-56C9-8048-B8AB-2E8F0B45A284}" srcOrd="0" destOrd="0" presId="urn:microsoft.com/office/officeart/2005/8/layout/process1"/>
    <dgm:cxn modelId="{43B7C9AF-6BDD-A344-ABD2-7E26275A25A6}" type="presParOf" srcId="{D3393B7B-3383-5244-84EC-26583B5F53D2}" destId="{A8A88BD0-79C8-6A4D-8683-2A0580C93CA1}" srcOrd="6" destOrd="0" presId="urn:microsoft.com/office/officeart/2005/8/layout/process1"/>
    <dgm:cxn modelId="{9B407F5A-5317-2A40-B980-411A015A128F}" type="presParOf" srcId="{D3393B7B-3383-5244-84EC-26583B5F53D2}" destId="{8E990E34-695B-5845-B708-E313C8B9FD33}" srcOrd="7" destOrd="0" presId="urn:microsoft.com/office/officeart/2005/8/layout/process1"/>
    <dgm:cxn modelId="{46EB477F-A6CA-4C46-93AA-85B1476558E9}" type="presParOf" srcId="{8E990E34-695B-5845-B708-E313C8B9FD33}" destId="{C9AE2FFB-3FD0-1241-8542-09CCD263254B}" srcOrd="0" destOrd="0" presId="urn:microsoft.com/office/officeart/2005/8/layout/process1"/>
    <dgm:cxn modelId="{76CDDF01-7C84-0A4E-946E-0EDC1CDFE501}" type="presParOf" srcId="{D3393B7B-3383-5244-84EC-26583B5F53D2}" destId="{005EBB4C-A313-574C-923E-A651ADB6DD25}" srcOrd="8" destOrd="0" presId="urn:microsoft.com/office/officeart/2005/8/layout/process1"/>
    <dgm:cxn modelId="{D89F40D6-2550-524B-9D08-02FB2A645DF6}" type="presParOf" srcId="{D3393B7B-3383-5244-84EC-26583B5F53D2}" destId="{E04274B0-F077-814F-833E-DD60462945C8}" srcOrd="9" destOrd="0" presId="urn:microsoft.com/office/officeart/2005/8/layout/process1"/>
    <dgm:cxn modelId="{4C390317-13B6-994B-B2B5-D5B4DB440D0C}" type="presParOf" srcId="{E04274B0-F077-814F-833E-DD60462945C8}" destId="{4E2A148A-35C7-5E4A-81B9-24D3352EE305}" srcOrd="0" destOrd="0" presId="urn:microsoft.com/office/officeart/2005/8/layout/process1"/>
    <dgm:cxn modelId="{772D1BCF-526A-4046-9E14-93C28635C0C3}" type="presParOf" srcId="{D3393B7B-3383-5244-84EC-26583B5F53D2}" destId="{5E2532BD-7556-9847-8C59-159657DEC601}" srcOrd="10" destOrd="0" presId="urn:microsoft.com/office/officeart/2005/8/layout/process1"/>
    <dgm:cxn modelId="{345B4224-CDF3-214A-ADE4-9F21B5520844}" type="presParOf" srcId="{D3393B7B-3383-5244-84EC-26583B5F53D2}" destId="{76636D87-ACEC-3F4E-BFA7-939724ABB967}" srcOrd="11" destOrd="0" presId="urn:microsoft.com/office/officeart/2005/8/layout/process1"/>
    <dgm:cxn modelId="{0D1B2294-B199-5C45-8F68-B5D8CD7B3C20}" type="presParOf" srcId="{76636D87-ACEC-3F4E-BFA7-939724ABB967}" destId="{FD3B93CB-6A0C-CE46-A083-F730739994B5}" srcOrd="0" destOrd="0" presId="urn:microsoft.com/office/officeart/2005/8/layout/process1"/>
    <dgm:cxn modelId="{BA12FA4C-9B5F-2445-9645-5ACE6BAF040C}" type="presParOf" srcId="{D3393B7B-3383-5244-84EC-26583B5F53D2}" destId="{6074FE2A-E675-E645-AE5E-4EF19E5B332C}" srcOrd="12"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AF831-65B3-0C48-8530-2D6C4D872CB3}">
      <dsp:nvSpPr>
        <dsp:cNvPr id="0" name=""/>
        <dsp:cNvSpPr/>
      </dsp:nvSpPr>
      <dsp:spPr>
        <a:xfrm>
          <a:off x="469205" y="828200"/>
          <a:ext cx="3542492" cy="354249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963877" y="1245936"/>
        <a:ext cx="2042518" cy="2707020"/>
      </dsp:txXfrm>
    </dsp:sp>
    <dsp:sp modelId="{00611E7C-233F-5544-87BF-37BE1AD09535}">
      <dsp:nvSpPr>
        <dsp:cNvPr id="0" name=""/>
        <dsp:cNvSpPr/>
      </dsp:nvSpPr>
      <dsp:spPr>
        <a:xfrm>
          <a:off x="2199396" y="867415"/>
          <a:ext cx="3542492" cy="3542492"/>
        </a:xfrm>
        <a:prstGeom prst="ellipse">
          <a:avLst/>
        </a:prstGeom>
        <a:solidFill>
          <a:schemeClr val="lt1">
            <a:hueOff val="0"/>
            <a:satOff val="0"/>
            <a:lumOff val="0"/>
            <a:alpha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3204698" y="1285151"/>
        <a:ext cx="2042518" cy="2707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712D8-07DE-964F-AE0E-B5A51E5D22C7}">
      <dsp:nvSpPr>
        <dsp:cNvPr id="0" name=""/>
        <dsp:cNvSpPr/>
      </dsp:nvSpPr>
      <dsp:spPr>
        <a:xfrm>
          <a:off x="3394" y="438403"/>
          <a:ext cx="1285490" cy="1557511"/>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NP proposed integrating PWD applications into services offered.</a:t>
          </a:r>
        </a:p>
      </dsp:txBody>
      <dsp:txXfrm>
        <a:off x="41045" y="476054"/>
        <a:ext cx="1210188" cy="1482209"/>
      </dsp:txXfrm>
    </dsp:sp>
    <dsp:sp modelId="{8A4CD99C-A610-5B4F-BCC0-30C8BB8A50B6}">
      <dsp:nvSpPr>
        <dsp:cNvPr id="0" name=""/>
        <dsp:cNvSpPr/>
      </dsp:nvSpPr>
      <dsp:spPr>
        <a:xfrm>
          <a:off x="1417434" y="1057758"/>
          <a:ext cx="272523" cy="3188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417434" y="1121518"/>
        <a:ext cx="190766" cy="191281"/>
      </dsp:txXfrm>
    </dsp:sp>
    <dsp:sp modelId="{B6026B48-3346-2D45-9242-FC7CDD617B79}">
      <dsp:nvSpPr>
        <dsp:cNvPr id="0" name=""/>
        <dsp:cNvSpPr/>
      </dsp:nvSpPr>
      <dsp:spPr>
        <a:xfrm>
          <a:off x="1803081" y="438403"/>
          <a:ext cx="1285490" cy="1557511"/>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NP identified process for inmate referral &amp; developed algorithm with nursing staff.</a:t>
          </a:r>
        </a:p>
      </dsp:txBody>
      <dsp:txXfrm>
        <a:off x="1840732" y="476054"/>
        <a:ext cx="1210188" cy="1482209"/>
      </dsp:txXfrm>
    </dsp:sp>
    <dsp:sp modelId="{C00C8ABB-8B37-9549-B6EB-D74CB1E81A82}">
      <dsp:nvSpPr>
        <dsp:cNvPr id="0" name=""/>
        <dsp:cNvSpPr/>
      </dsp:nvSpPr>
      <dsp:spPr>
        <a:xfrm>
          <a:off x="3217120" y="1057758"/>
          <a:ext cx="272523" cy="3188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217120" y="1121518"/>
        <a:ext cx="190766" cy="191281"/>
      </dsp:txXfrm>
    </dsp:sp>
    <dsp:sp modelId="{37716900-1C3A-404A-BE8B-0BE810BD40A6}">
      <dsp:nvSpPr>
        <dsp:cNvPr id="0" name=""/>
        <dsp:cNvSpPr/>
      </dsp:nvSpPr>
      <dsp:spPr>
        <a:xfrm>
          <a:off x="3602767" y="438403"/>
          <a:ext cx="1285490" cy="1557511"/>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Social Worker educated on the process &amp; agreeable to participate. </a:t>
          </a:r>
        </a:p>
      </dsp:txBody>
      <dsp:txXfrm>
        <a:off x="3640418" y="476054"/>
        <a:ext cx="1210188" cy="1482209"/>
      </dsp:txXfrm>
    </dsp:sp>
    <dsp:sp modelId="{F2DA2897-F7DC-1A49-9FE2-C16556485F70}">
      <dsp:nvSpPr>
        <dsp:cNvPr id="0" name=""/>
        <dsp:cNvSpPr/>
      </dsp:nvSpPr>
      <dsp:spPr>
        <a:xfrm>
          <a:off x="5016807" y="1057758"/>
          <a:ext cx="272523" cy="3188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016807" y="1121518"/>
        <a:ext cx="190766" cy="191281"/>
      </dsp:txXfrm>
    </dsp:sp>
    <dsp:sp modelId="{725EBF90-5B17-7343-8764-A99ED54B6F4D}">
      <dsp:nvSpPr>
        <dsp:cNvPr id="0" name=""/>
        <dsp:cNvSpPr/>
      </dsp:nvSpPr>
      <dsp:spPr>
        <a:xfrm>
          <a:off x="5402454" y="438403"/>
          <a:ext cx="1285490" cy="1557511"/>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Healthcare manager communicated process to Corrections &amp; Social Work managers.</a:t>
          </a:r>
        </a:p>
      </dsp:txBody>
      <dsp:txXfrm>
        <a:off x="5440105" y="476054"/>
        <a:ext cx="1210188" cy="1482209"/>
      </dsp:txXfrm>
    </dsp:sp>
    <dsp:sp modelId="{12671EA1-705D-F24D-8762-59043337E613}">
      <dsp:nvSpPr>
        <dsp:cNvPr id="0" name=""/>
        <dsp:cNvSpPr/>
      </dsp:nvSpPr>
      <dsp:spPr>
        <a:xfrm>
          <a:off x="6816494" y="1057758"/>
          <a:ext cx="272523" cy="3188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816494" y="1121518"/>
        <a:ext cx="190766" cy="191281"/>
      </dsp:txXfrm>
    </dsp:sp>
    <dsp:sp modelId="{A8A88BD0-79C8-6A4D-8683-2A0580C93CA1}">
      <dsp:nvSpPr>
        <dsp:cNvPr id="0" name=""/>
        <dsp:cNvSpPr/>
      </dsp:nvSpPr>
      <dsp:spPr>
        <a:xfrm>
          <a:off x="7202141" y="438403"/>
          <a:ext cx="1285490" cy="1557511"/>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Process communicated to healthcare team in staff huddles.</a:t>
          </a:r>
        </a:p>
      </dsp:txBody>
      <dsp:txXfrm>
        <a:off x="7239792" y="476054"/>
        <a:ext cx="1210188" cy="1482209"/>
      </dsp:txXfrm>
    </dsp:sp>
    <dsp:sp modelId="{8E990E34-695B-5845-B708-E313C8B9FD33}">
      <dsp:nvSpPr>
        <dsp:cNvPr id="0" name=""/>
        <dsp:cNvSpPr/>
      </dsp:nvSpPr>
      <dsp:spPr>
        <a:xfrm>
          <a:off x="8616181" y="1057758"/>
          <a:ext cx="272523" cy="3188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616181" y="1121518"/>
        <a:ext cx="190766" cy="191281"/>
      </dsp:txXfrm>
    </dsp:sp>
    <dsp:sp modelId="{005EBB4C-A313-574C-923E-A651ADB6DD25}">
      <dsp:nvSpPr>
        <dsp:cNvPr id="0" name=""/>
        <dsp:cNvSpPr/>
      </dsp:nvSpPr>
      <dsp:spPr>
        <a:xfrm>
          <a:off x="9001828" y="438403"/>
          <a:ext cx="1285490" cy="1557511"/>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Inmates informed of PWD process through letter, nurses,  probation officers, etc.</a:t>
          </a:r>
        </a:p>
      </dsp:txBody>
      <dsp:txXfrm>
        <a:off x="9039479" y="476054"/>
        <a:ext cx="1210188" cy="1482209"/>
      </dsp:txXfrm>
    </dsp:sp>
    <dsp:sp modelId="{E04274B0-F077-814F-833E-DD60462945C8}">
      <dsp:nvSpPr>
        <dsp:cNvPr id="0" name=""/>
        <dsp:cNvSpPr/>
      </dsp:nvSpPr>
      <dsp:spPr>
        <a:xfrm>
          <a:off x="10415867" y="1057758"/>
          <a:ext cx="272523" cy="3188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0415867" y="1121518"/>
        <a:ext cx="190766" cy="191281"/>
      </dsp:txXfrm>
    </dsp:sp>
    <dsp:sp modelId="{6074FE2A-E675-E645-AE5E-4EF19E5B332C}">
      <dsp:nvSpPr>
        <dsp:cNvPr id="0" name=""/>
        <dsp:cNvSpPr/>
      </dsp:nvSpPr>
      <dsp:spPr>
        <a:xfrm>
          <a:off x="10801514" y="438403"/>
          <a:ext cx="1285490" cy="1557511"/>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Large influx of clients beyond NP capacity. Re-evaluation of referral process. </a:t>
          </a:r>
        </a:p>
      </dsp:txBody>
      <dsp:txXfrm>
        <a:off x="10839165" y="476054"/>
        <a:ext cx="1210188" cy="1482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26B48-3346-2D45-9242-FC7CDD617B79}">
      <dsp:nvSpPr>
        <dsp:cNvPr id="0" name=""/>
        <dsp:cNvSpPr/>
      </dsp:nvSpPr>
      <dsp:spPr>
        <a:xfrm>
          <a:off x="3394" y="403647"/>
          <a:ext cx="1285490" cy="1627022"/>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Changes to referrals made after discussion with all parties involved.</a:t>
          </a:r>
        </a:p>
      </dsp:txBody>
      <dsp:txXfrm>
        <a:off x="41045" y="441298"/>
        <a:ext cx="1210188" cy="1551720"/>
      </dsp:txXfrm>
    </dsp:sp>
    <dsp:sp modelId="{C00C8ABB-8B37-9549-B6EB-D74CB1E81A82}">
      <dsp:nvSpPr>
        <dsp:cNvPr id="0" name=""/>
        <dsp:cNvSpPr/>
      </dsp:nvSpPr>
      <dsp:spPr>
        <a:xfrm>
          <a:off x="1417434" y="1057758"/>
          <a:ext cx="272523" cy="3188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417434" y="1121518"/>
        <a:ext cx="190766" cy="191281"/>
      </dsp:txXfrm>
    </dsp:sp>
    <dsp:sp modelId="{9C41D180-4F52-A340-B6F8-F9D8D8EC94E4}">
      <dsp:nvSpPr>
        <dsp:cNvPr id="0" name=""/>
        <dsp:cNvSpPr/>
      </dsp:nvSpPr>
      <dsp:spPr>
        <a:xfrm>
          <a:off x="1803081" y="403647"/>
          <a:ext cx="1285490" cy="1627022"/>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Communicated changes to nurses and correctional staff.</a:t>
          </a:r>
        </a:p>
      </dsp:txBody>
      <dsp:txXfrm>
        <a:off x="1840732" y="441298"/>
        <a:ext cx="1210188" cy="1551720"/>
      </dsp:txXfrm>
    </dsp:sp>
    <dsp:sp modelId="{F1C73E68-DCA5-8A4D-A6DF-DF6998AD2B81}">
      <dsp:nvSpPr>
        <dsp:cNvPr id="0" name=""/>
        <dsp:cNvSpPr/>
      </dsp:nvSpPr>
      <dsp:spPr>
        <a:xfrm>
          <a:off x="3217120" y="1057758"/>
          <a:ext cx="272523" cy="3188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217120" y="1121518"/>
        <a:ext cx="190766" cy="191281"/>
      </dsp:txXfrm>
    </dsp:sp>
    <dsp:sp modelId="{4698D66D-40B8-354B-942B-CA41CB7C35D9}">
      <dsp:nvSpPr>
        <dsp:cNvPr id="0" name=""/>
        <dsp:cNvSpPr/>
      </dsp:nvSpPr>
      <dsp:spPr>
        <a:xfrm>
          <a:off x="3602767" y="403647"/>
          <a:ext cx="1285490" cy="1627022"/>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Six months of no concerns. Some minor changes after check-ins with clients about the process. </a:t>
          </a:r>
        </a:p>
      </dsp:txBody>
      <dsp:txXfrm>
        <a:off x="3640418" y="441298"/>
        <a:ext cx="1210188" cy="1551720"/>
      </dsp:txXfrm>
    </dsp:sp>
    <dsp:sp modelId="{9436E5C4-834D-8446-9B72-315B268DFBF7}">
      <dsp:nvSpPr>
        <dsp:cNvPr id="0" name=""/>
        <dsp:cNvSpPr/>
      </dsp:nvSpPr>
      <dsp:spPr>
        <a:xfrm>
          <a:off x="5016807" y="1057758"/>
          <a:ext cx="272523" cy="3188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016807" y="1121518"/>
        <a:ext cx="190766" cy="191281"/>
      </dsp:txXfrm>
    </dsp:sp>
    <dsp:sp modelId="{A8A88BD0-79C8-6A4D-8683-2A0580C93CA1}">
      <dsp:nvSpPr>
        <dsp:cNvPr id="0" name=""/>
        <dsp:cNvSpPr/>
      </dsp:nvSpPr>
      <dsp:spPr>
        <a:xfrm>
          <a:off x="5402454" y="403647"/>
          <a:ext cx="1285490" cy="1627022"/>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SW advised NP that they would no longer do PWDs. No reason provided.</a:t>
          </a:r>
        </a:p>
      </dsp:txBody>
      <dsp:txXfrm>
        <a:off x="5440105" y="441298"/>
        <a:ext cx="1210188" cy="1551720"/>
      </dsp:txXfrm>
    </dsp:sp>
    <dsp:sp modelId="{8E990E34-695B-5845-B708-E313C8B9FD33}">
      <dsp:nvSpPr>
        <dsp:cNvPr id="0" name=""/>
        <dsp:cNvSpPr/>
      </dsp:nvSpPr>
      <dsp:spPr>
        <a:xfrm>
          <a:off x="6816494" y="1057758"/>
          <a:ext cx="272523" cy="3188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816494" y="1121518"/>
        <a:ext cx="190766" cy="191281"/>
      </dsp:txXfrm>
    </dsp:sp>
    <dsp:sp modelId="{005EBB4C-A313-574C-923E-A651ADB6DD25}">
      <dsp:nvSpPr>
        <dsp:cNvPr id="0" name=""/>
        <dsp:cNvSpPr/>
      </dsp:nvSpPr>
      <dsp:spPr>
        <a:xfrm>
          <a:off x="7202141" y="403647"/>
          <a:ext cx="1285490" cy="1627022"/>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NP requested meeting with healthcare manager to determine next steps.</a:t>
          </a:r>
        </a:p>
      </dsp:txBody>
      <dsp:txXfrm>
        <a:off x="7239792" y="441298"/>
        <a:ext cx="1210188" cy="1551720"/>
      </dsp:txXfrm>
    </dsp:sp>
    <dsp:sp modelId="{E04274B0-F077-814F-833E-DD60462945C8}">
      <dsp:nvSpPr>
        <dsp:cNvPr id="0" name=""/>
        <dsp:cNvSpPr/>
      </dsp:nvSpPr>
      <dsp:spPr>
        <a:xfrm>
          <a:off x="8616181" y="1057758"/>
          <a:ext cx="272523" cy="3188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616181" y="1121518"/>
        <a:ext cx="190766" cy="191281"/>
      </dsp:txXfrm>
    </dsp:sp>
    <dsp:sp modelId="{5E2532BD-7556-9847-8C59-159657DEC601}">
      <dsp:nvSpPr>
        <dsp:cNvPr id="0" name=""/>
        <dsp:cNvSpPr/>
      </dsp:nvSpPr>
      <dsp:spPr>
        <a:xfrm>
          <a:off x="9001828" y="403647"/>
          <a:ext cx="1285490" cy="1627022"/>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Currently awaiting decision from healthcare and corrections regarding use of external SW.</a:t>
          </a:r>
        </a:p>
      </dsp:txBody>
      <dsp:txXfrm>
        <a:off x="9039479" y="441298"/>
        <a:ext cx="1210188" cy="1551720"/>
      </dsp:txXfrm>
    </dsp:sp>
    <dsp:sp modelId="{76636D87-ACEC-3F4E-BFA7-939724ABB967}">
      <dsp:nvSpPr>
        <dsp:cNvPr id="0" name=""/>
        <dsp:cNvSpPr/>
      </dsp:nvSpPr>
      <dsp:spPr>
        <a:xfrm>
          <a:off x="10415867" y="1057758"/>
          <a:ext cx="272523" cy="3188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0415867" y="1121518"/>
        <a:ext cx="190766" cy="191281"/>
      </dsp:txXfrm>
    </dsp:sp>
    <dsp:sp modelId="{6074FE2A-E675-E645-AE5E-4EF19E5B332C}">
      <dsp:nvSpPr>
        <dsp:cNvPr id="0" name=""/>
        <dsp:cNvSpPr/>
      </dsp:nvSpPr>
      <dsp:spPr>
        <a:xfrm>
          <a:off x="10801514" y="403647"/>
          <a:ext cx="1285490" cy="1627022"/>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Plan for more frequent re-evaluation of current processes due to communication breakdown.</a:t>
          </a:r>
        </a:p>
      </dsp:txBody>
      <dsp:txXfrm>
        <a:off x="10839165" y="441298"/>
        <a:ext cx="1210188" cy="15517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C4120-1D6D-8C45-AF3E-6E1EC54DD716}" type="datetimeFigureOut">
              <a:rPr lang="en-US" smtClean="0"/>
              <a:t>8/31/25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3B529-6478-2F45-B1AC-52B7F506E094}" type="slidenum">
              <a:rPr lang="en-US" smtClean="0"/>
              <a:t>‹#›</a:t>
            </a:fld>
            <a:endParaRPr lang="en-US"/>
          </a:p>
        </p:txBody>
      </p:sp>
    </p:spTree>
    <p:extLst>
      <p:ext uri="{BB962C8B-B14F-4D97-AF65-F5344CB8AC3E}">
        <p14:creationId xmlns:p14="http://schemas.microsoft.com/office/powerpoint/2010/main" val="883363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13B529-6478-2F45-B1AC-52B7F506E094}" type="slidenum">
              <a:rPr lang="en-US" smtClean="0"/>
              <a:t>1</a:t>
            </a:fld>
            <a:endParaRPr lang="en-US"/>
          </a:p>
        </p:txBody>
      </p:sp>
    </p:spTree>
    <p:extLst>
      <p:ext uri="{BB962C8B-B14F-4D97-AF65-F5344CB8AC3E}">
        <p14:creationId xmlns:p14="http://schemas.microsoft.com/office/powerpoint/2010/main" val="21088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Transformational leadership style is the current recommendation for good leadership. According to Deng et al. in 2022, it includes idealized influence, intellectual stimulation, individual consideration, and inspirational motivation. In layman’s terms, the leader has learned through training and experiences how to empower the people around them to use and grow their own skills to achieve a shared goal.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Transformational leaders </a:t>
            </a:r>
            <a:r>
              <a:rPr lang="en-US" dirty="0"/>
              <a:t>have learned through training &amp; experiences how to inspire and motivate others by articulating a compelling vision. This helps followers identify their own motivation and empowers them to grow their own skills to achieve shared goals (Deng et al., 2022).</a:t>
            </a:r>
          </a:p>
          <a:p>
            <a:endParaRPr lang="en-US" dirty="0"/>
          </a:p>
          <a:p>
            <a:r>
              <a:rPr lang="en-US" dirty="0"/>
              <a:t>When I reviewed the transformational leadership model, Deng et al. (2022) suggested overlap with servant and authentic leadership styles. Transformational style alone did not sound like 100% my approach.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Servant style leaders </a:t>
            </a:r>
            <a:r>
              <a:rPr lang="en-US" dirty="0"/>
              <a:t>put the needs of others first, serving authentically with empathy, humility, and a commitment to social good so that individuals and communities can thrive (</a:t>
            </a:r>
            <a:r>
              <a:rPr lang="en-US" dirty="0" err="1"/>
              <a:t>Demeke</a:t>
            </a:r>
            <a:r>
              <a:rPr lang="en-US" dirty="0"/>
              <a:t>, van Engen, &amp; Markos, 2024).</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combination of transformational leadership with servant leadership explains how I wish to be led and how I aspire to lead others. </a:t>
            </a:r>
          </a:p>
          <a:p>
            <a:endParaRPr lang="en-US" dirty="0"/>
          </a:p>
        </p:txBody>
      </p:sp>
      <p:sp>
        <p:nvSpPr>
          <p:cNvPr id="4" name="Slide Number Placeholder 3"/>
          <p:cNvSpPr>
            <a:spLocks noGrp="1"/>
          </p:cNvSpPr>
          <p:nvPr>
            <p:ph type="sldNum" sz="quarter" idx="5"/>
          </p:nvPr>
        </p:nvSpPr>
        <p:spPr/>
        <p:txBody>
          <a:bodyPr/>
          <a:lstStyle/>
          <a:p>
            <a:fld id="{F113B529-6478-2F45-B1AC-52B7F506E094}" type="slidenum">
              <a:rPr lang="en-US" smtClean="0"/>
              <a:t>2</a:t>
            </a:fld>
            <a:endParaRPr lang="en-US"/>
          </a:p>
        </p:txBody>
      </p:sp>
    </p:spTree>
    <p:extLst>
      <p:ext uri="{BB962C8B-B14F-4D97-AF65-F5344CB8AC3E}">
        <p14:creationId xmlns:p14="http://schemas.microsoft.com/office/powerpoint/2010/main" val="173957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Demeke</a:t>
            </a:r>
            <a:r>
              <a:rPr lang="en-US" dirty="0"/>
              <a:t>, van Engen, and Markos (2024) identify servant style leadership as being in alignment with healthcare’s core values combined with a leader’s strong sense of social justice. There are 10 characteristics of servant leadership which I had already identified for myself prior to determining my leadership style:</a:t>
            </a:r>
          </a:p>
          <a:p>
            <a:r>
              <a:rPr lang="en-US" dirty="0"/>
              <a:t>“Listening, empathy, healing, awareness, persuasion, conceptualization, foresight, stewardship, commitment to the growth of people, and building community.”</a:t>
            </a:r>
          </a:p>
          <a:p>
            <a:endParaRPr lang="en-US" dirty="0"/>
          </a:p>
          <a:p>
            <a:r>
              <a:rPr lang="en-US" dirty="0"/>
              <a:t>Spanos et al. (2024) take this further by describing 4 roles seen as themes in the current research surrounding leadership styles. These are outlined here as READ 4 ROLES. They provide further insight into Vender’s list in his 2014 article of leadership skills. </a:t>
            </a:r>
          </a:p>
          <a:p>
            <a:endParaRPr lang="en-US" dirty="0"/>
          </a:p>
          <a:p>
            <a:pPr marL="0" indent="0">
              <a:buNone/>
            </a:pPr>
            <a:r>
              <a:rPr lang="en-US" dirty="0"/>
              <a:t>Current Leadership Skills</a:t>
            </a:r>
          </a:p>
          <a:p>
            <a:pPr marL="0" indent="0">
              <a:buNone/>
            </a:pPr>
            <a:r>
              <a:rPr lang="en-US" dirty="0"/>
              <a:t>- Listen to peoples’ concerns</a:t>
            </a:r>
          </a:p>
          <a:p>
            <a:pPr marL="0" indent="0">
              <a:buNone/>
            </a:pPr>
            <a:r>
              <a:rPr lang="en-US" dirty="0"/>
              <a:t>- Identify disparities in the current system &amp; open to flexible problem-solving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Proactive &amp; future planning -- Willing to put in work up front to make care provision easier later</a:t>
            </a:r>
          </a:p>
          <a:p>
            <a:pPr marL="0" indent="0">
              <a:buNone/>
            </a:pPr>
            <a:r>
              <a:rPr lang="en-US" dirty="0"/>
              <a:t>- Strong sense of social justice </a:t>
            </a:r>
          </a:p>
          <a:p>
            <a:pPr marL="0" indent="0">
              <a:buNone/>
            </a:pPr>
            <a:r>
              <a:rPr lang="en-US" dirty="0"/>
              <a:t>- Triage problems &amp; make decisions based on priority for health outcomes</a:t>
            </a:r>
          </a:p>
          <a:p>
            <a:pPr marL="0" indent="0">
              <a:buNone/>
            </a:pPr>
            <a:r>
              <a:rPr lang="en-US" dirty="0"/>
              <a:t>- Explain to other members of the group why I am interested in doing something a certain way and ask if they have any questions or input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Lifelong learner – If I feel deficient in knowledge about something that is important for my work, I will look for learning opportunities to increase my ability to support a population or endeavor.</a:t>
            </a:r>
          </a:p>
          <a:p>
            <a:pPr marL="0" indent="0">
              <a:buNone/>
            </a:pPr>
            <a:endParaRPr lang="en-US" dirty="0"/>
          </a:p>
          <a:p>
            <a:pPr marL="0" indent="0">
              <a:buNone/>
            </a:pPr>
            <a:r>
              <a:rPr lang="en-US" dirty="0"/>
              <a:t>Current Leadership Challenges</a:t>
            </a:r>
          </a:p>
          <a:p>
            <a:pPr marL="0" indent="0">
              <a:buNone/>
            </a:pPr>
            <a:r>
              <a:rPr lang="en-US" dirty="0"/>
              <a:t>- Struggle with being denied supports when it negatively impacts the patient population</a:t>
            </a:r>
          </a:p>
          <a:p>
            <a:pPr marL="0" indent="0">
              <a:buNone/>
            </a:pPr>
            <a:r>
              <a:rPr lang="en-US" dirty="0"/>
              <a:t>- Difficulty decreasing personal workload even if not sustainable</a:t>
            </a:r>
          </a:p>
          <a:p>
            <a:endParaRPr lang="en-US" dirty="0"/>
          </a:p>
        </p:txBody>
      </p:sp>
      <p:sp>
        <p:nvSpPr>
          <p:cNvPr id="4" name="Slide Number Placeholder 3"/>
          <p:cNvSpPr>
            <a:spLocks noGrp="1"/>
          </p:cNvSpPr>
          <p:nvPr>
            <p:ph type="sldNum" sz="quarter" idx="5"/>
          </p:nvPr>
        </p:nvSpPr>
        <p:spPr/>
        <p:txBody>
          <a:bodyPr/>
          <a:lstStyle/>
          <a:p>
            <a:fld id="{F113B529-6478-2F45-B1AC-52B7F506E094}" type="slidenum">
              <a:rPr lang="en-US" smtClean="0"/>
              <a:t>3</a:t>
            </a:fld>
            <a:endParaRPr lang="en-US"/>
          </a:p>
        </p:txBody>
      </p:sp>
    </p:spTree>
    <p:extLst>
      <p:ext uri="{BB962C8B-B14F-4D97-AF65-F5344CB8AC3E}">
        <p14:creationId xmlns:p14="http://schemas.microsoft.com/office/powerpoint/2010/main" val="187211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Persons with Disability (PWD) status is available to residents of BC who meet criteria for being unable to complete the Activities of Daily Living without significant hardship due to physical and/or mental disability. The benefits of this program are monetary assistance for basic necessities of nutrition and lodging PLUS access to medical equipment, services, and other supports necessary for their achievement of ADLs. </a:t>
            </a:r>
          </a:p>
          <a:p>
            <a:endParaRPr lang="en-US" dirty="0"/>
          </a:p>
          <a:p>
            <a:r>
              <a:rPr lang="en-US" dirty="0"/>
              <a:t>In my previous roles, I have provided education to other providers, social workers, and external agencies about this program in the form of presentations and more informal education. Despite this, very few providers in our area complete these due to being time consuming and multi-step applications.</a:t>
            </a:r>
          </a:p>
          <a:p>
            <a:r>
              <a:rPr lang="en-US" dirty="0"/>
              <a:t>I have developed streamlined processes to make this very comprehensive application easier for everyone, including the client, to complete. There are 3 parts to this application and a social worker is required to complete the third section. </a:t>
            </a:r>
          </a:p>
          <a:p>
            <a:r>
              <a:rPr lang="en-US" dirty="0"/>
              <a:t>When I worked in community, I saw the gap in care where patients were discharged from corrections without their PWD completed. </a:t>
            </a:r>
          </a:p>
          <a:p>
            <a:r>
              <a:rPr lang="en-US" dirty="0"/>
              <a:t>The discharged inmates took months to connect to me, the only primary care outreach provider, and we would attempt to complete the PWD application. These clients would be lost to follow-up and fail to complete this before re-offending and going back to the corrections system.</a:t>
            </a:r>
          </a:p>
          <a:p>
            <a:endParaRPr lang="en-US" dirty="0"/>
          </a:p>
          <a:p>
            <a:r>
              <a:rPr lang="en-US" dirty="0"/>
              <a:t>I was hired into a provider role at a corrections facility where this was not offered due to time constraints. It was one of my priorities to make discharge planning more robust due to my experience in community. </a:t>
            </a:r>
          </a:p>
          <a:p>
            <a:r>
              <a:rPr lang="en-US" dirty="0"/>
              <a:t>This follows the servant style of leadership where social justice and advocacy for others is the driving force. In the transformational style, I built and identified capacity to achieve this change and motivated others within the new team to work with me to achieve this goal.</a:t>
            </a:r>
          </a:p>
          <a:p>
            <a:r>
              <a:rPr lang="en-US" dirty="0"/>
              <a:t>Social work is available to inmates. </a:t>
            </a:r>
          </a:p>
          <a:p>
            <a:r>
              <a:rPr lang="en-US" dirty="0"/>
              <a:t>Healthcare management and corrections management were grateful to start the process to facilitate a potential decrease in return of disabled offenders into the corrections system as their basic needs would be provided for.</a:t>
            </a:r>
          </a:p>
          <a:p>
            <a:endParaRPr lang="en-US" dirty="0"/>
          </a:p>
          <a:p>
            <a:r>
              <a:rPr lang="en-US" dirty="0"/>
              <a:t>1. BC’s Response to the Overdose Emergency </a:t>
            </a:r>
          </a:p>
          <a:p>
            <a:r>
              <a:rPr lang="en-US" dirty="0"/>
              <a:t>- Ending stigma by reducing barriers to people at risk of overdose for health and social service supports. This includes increasing availability of PWD application to persons with disability.</a:t>
            </a:r>
          </a:p>
          <a:p>
            <a:r>
              <a:rPr lang="en-US" dirty="0"/>
              <a:t>- Creating supportive environments for the most vulnerable populations who use and are at risk of using substances. Housing is identified as a social support and the province has mandated access to income and disability assistance as required as a priority</a:t>
            </a:r>
          </a:p>
          <a:p>
            <a:endParaRPr lang="en-US" dirty="0"/>
          </a:p>
          <a:p>
            <a:r>
              <a:rPr lang="en-US" dirty="0"/>
              <a:t>2. Health authority prioritizing discharge planning</a:t>
            </a:r>
          </a:p>
          <a:p>
            <a:r>
              <a:rPr lang="en-US" dirty="0"/>
              <a:t>- Since starting work in corrections 9 months ago, I have witnessed significant pressures on nursing and allied health staff to prepare clients for discharge. </a:t>
            </a:r>
          </a:p>
          <a:p>
            <a:r>
              <a:rPr lang="en-US" dirty="0"/>
              <a:t>This is actually in alignment with the motivation I came with from community outreach. I collaborate with nursing and clients daily to ensure clear communication regarding their discharge plan and how I can support them to transition without risk to their health. PWD applications are part of this work.</a:t>
            </a:r>
          </a:p>
        </p:txBody>
      </p:sp>
      <p:sp>
        <p:nvSpPr>
          <p:cNvPr id="4" name="Slide Number Placeholder 3"/>
          <p:cNvSpPr>
            <a:spLocks noGrp="1"/>
          </p:cNvSpPr>
          <p:nvPr>
            <p:ph type="sldNum" sz="quarter" idx="5"/>
          </p:nvPr>
        </p:nvSpPr>
        <p:spPr/>
        <p:txBody>
          <a:bodyPr/>
          <a:lstStyle/>
          <a:p>
            <a:fld id="{F113B529-6478-2F45-B1AC-52B7F506E094}" type="slidenum">
              <a:rPr lang="en-US" smtClean="0"/>
              <a:t>4</a:t>
            </a:fld>
            <a:endParaRPr lang="en-US"/>
          </a:p>
        </p:txBody>
      </p:sp>
    </p:spTree>
    <p:extLst>
      <p:ext uri="{BB962C8B-B14F-4D97-AF65-F5344CB8AC3E}">
        <p14:creationId xmlns:p14="http://schemas.microsoft.com/office/powerpoint/2010/main" val="258585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you the person who implemented the change or were you part of an interprofessional decision-making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was involved in the change, but largely left out of the interprofessional decision-making process besides making my needs and those of the clients’ known to management. </a:t>
            </a:r>
          </a:p>
          <a:p>
            <a:endParaRPr lang="en-US" dirty="0"/>
          </a:p>
        </p:txBody>
      </p:sp>
      <p:sp>
        <p:nvSpPr>
          <p:cNvPr id="4" name="Slide Number Placeholder 3"/>
          <p:cNvSpPr>
            <a:spLocks noGrp="1"/>
          </p:cNvSpPr>
          <p:nvPr>
            <p:ph type="sldNum" sz="quarter" idx="5"/>
          </p:nvPr>
        </p:nvSpPr>
        <p:spPr/>
        <p:txBody>
          <a:bodyPr/>
          <a:lstStyle/>
          <a:p>
            <a:fld id="{F113B529-6478-2F45-B1AC-52B7F506E094}" type="slidenum">
              <a:rPr lang="en-US" smtClean="0"/>
              <a:t>5</a:t>
            </a:fld>
            <a:endParaRPr lang="en-US"/>
          </a:p>
        </p:txBody>
      </p:sp>
    </p:spTree>
    <p:extLst>
      <p:ext uri="{BB962C8B-B14F-4D97-AF65-F5344CB8AC3E}">
        <p14:creationId xmlns:p14="http://schemas.microsoft.com/office/powerpoint/2010/main" val="93186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was the change in the organization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healthcare manager communicates with the Warden and other Corrections leadership. They then discuss options and restrictions due to legal and staffing issues with NP. NP reviews the process and seeks input from the nurses and strategizes how to address the concerns.</a:t>
            </a:r>
          </a:p>
          <a:p>
            <a:endParaRPr lang="en-US" dirty="0"/>
          </a:p>
          <a:p>
            <a:r>
              <a:rPr lang="en-US" dirty="0"/>
              <a:t>This follows servant leadership style through working collaboratively within the team, reflecting on my own experiences as I developed the algorithm, and worked to remove obstacles to getting this implemented within the </a:t>
            </a:r>
            <a:r>
              <a:rPr lang="en-US" dirty="0" err="1"/>
              <a:t>centre</a:t>
            </a:r>
            <a:r>
              <a:rPr lang="en-US" dirty="0"/>
              <a:t>. When speaking with clients, I also ensured I was collecting information about what worked and didn’t for them to start the PWD process.</a:t>
            </a:r>
          </a:p>
        </p:txBody>
      </p:sp>
      <p:sp>
        <p:nvSpPr>
          <p:cNvPr id="4" name="Slide Number Placeholder 3"/>
          <p:cNvSpPr>
            <a:spLocks noGrp="1"/>
          </p:cNvSpPr>
          <p:nvPr>
            <p:ph type="sldNum" sz="quarter" idx="5"/>
          </p:nvPr>
        </p:nvSpPr>
        <p:spPr/>
        <p:txBody>
          <a:bodyPr/>
          <a:lstStyle/>
          <a:p>
            <a:fld id="{F113B529-6478-2F45-B1AC-52B7F506E094}" type="slidenum">
              <a:rPr lang="en-US" smtClean="0"/>
              <a:t>6</a:t>
            </a:fld>
            <a:endParaRPr lang="en-US"/>
          </a:p>
        </p:txBody>
      </p:sp>
    </p:spTree>
    <p:extLst>
      <p:ext uri="{BB962C8B-B14F-4D97-AF65-F5344CB8AC3E}">
        <p14:creationId xmlns:p14="http://schemas.microsoft.com/office/powerpoint/2010/main" val="44095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Conflict obstacles continue, but legally there are no ramifications.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dirty="0"/>
              <a:t>Social Worker has often criticized the lack of initiative from inmates when released to complete the steps required for submission.</a:t>
            </a:r>
          </a:p>
          <a:p>
            <a:r>
              <a:rPr lang="en-US" sz="1200" dirty="0"/>
              <a:t>Without warning, Social Worker withdrew their role in completing PWD applications.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Correctional officers very supportive in some roles while others have voiced it is a waste of time because they will just be re-incarcerated.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113B529-6478-2F45-B1AC-52B7F506E094}" type="slidenum">
              <a:rPr lang="en-US" smtClean="0"/>
              <a:t>7</a:t>
            </a:fld>
            <a:endParaRPr lang="en-US"/>
          </a:p>
        </p:txBody>
      </p:sp>
    </p:spTree>
    <p:extLst>
      <p:ext uri="{BB962C8B-B14F-4D97-AF65-F5344CB8AC3E}">
        <p14:creationId xmlns:p14="http://schemas.microsoft.com/office/powerpoint/2010/main" val="1766003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PPO for Admission Withdrawal Management of Inmates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 have recently moved from a health authority that celebrates PPOs to one that uses none in their correctional </a:t>
            </a:r>
            <a:r>
              <a:rPr lang="en-US" dirty="0" err="1"/>
              <a:t>centres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Rationale: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Inmates are often admitted late in the day after the regular providers have left the </a:t>
            </a:r>
            <a:r>
              <a:rPr lang="en-US" dirty="0" err="1"/>
              <a:t>centre</a:t>
            </a:r>
            <a:r>
              <a:rPr lang="en-US" dirty="0"/>
              <a:t> and the physician on-call provides orders via telehealth.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physician has their own “style” of prescribing due to the customizable nature of substance withdrawal guidelines. This leads to varying efficacy of withdrawal management and often poor attention to symptoms of nausea, vomiting, restlessness,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PPO will standardize withdrawal management with evidence-based practices and ensure the wellbeing of clients newly admitted to corrections.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PPOs also reduce medication errors, save time, and improve 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Policy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PPOs are in line with BC’s response to the opioid crisis.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British Columbia Centre on Substance use advises that people started in Opioid Agonist Therapy early in their withdrawal course are more likely to engage with the healthcare team and achieve long-term sobriety in their current guidelines (2023).</a:t>
            </a:r>
          </a:p>
          <a:p>
            <a:r>
              <a:rPr lang="en-US" dirty="0"/>
              <a:t>PHSA describes their role as ensuring BC residents have access to a coordinated provincial network of high-quality specialized health care services (2025).</a:t>
            </a:r>
          </a:p>
        </p:txBody>
      </p:sp>
      <p:sp>
        <p:nvSpPr>
          <p:cNvPr id="4" name="Slide Number Placeholder 3"/>
          <p:cNvSpPr>
            <a:spLocks noGrp="1"/>
          </p:cNvSpPr>
          <p:nvPr>
            <p:ph type="sldNum" sz="quarter" idx="5"/>
          </p:nvPr>
        </p:nvSpPr>
        <p:spPr/>
        <p:txBody>
          <a:bodyPr/>
          <a:lstStyle/>
          <a:p>
            <a:fld id="{F113B529-6478-2F45-B1AC-52B7F506E094}" type="slidenum">
              <a:rPr lang="en-US" smtClean="0"/>
              <a:t>8</a:t>
            </a:fld>
            <a:endParaRPr lang="en-US"/>
          </a:p>
        </p:txBody>
      </p:sp>
    </p:spTree>
    <p:extLst>
      <p:ext uri="{BB962C8B-B14F-4D97-AF65-F5344CB8AC3E}">
        <p14:creationId xmlns:p14="http://schemas.microsoft.com/office/powerpoint/2010/main" val="1432701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transformational-servant hybrid style of leadership, the skills required to make this change are:</a:t>
            </a:r>
          </a:p>
          <a:p>
            <a:r>
              <a:rPr lang="en-US" dirty="0"/>
              <a:t>- making sure to ask the right questions from staff, patients, and when doing chart reviews to determine what gaps in care are occurring</a:t>
            </a:r>
          </a:p>
          <a:p>
            <a:r>
              <a:rPr lang="en-US" dirty="0"/>
              <a:t>- consulting up to date guidelines and seeking out examples of how other health authorities utilize PPOs for substance withdrawal</a:t>
            </a:r>
          </a:p>
          <a:p>
            <a:r>
              <a:rPr lang="en-US" dirty="0"/>
              <a:t>- adapt the PPO to reflect the needs of correctional </a:t>
            </a:r>
            <a:r>
              <a:rPr lang="en-US" dirty="0" err="1"/>
              <a:t>centres</a:t>
            </a:r>
            <a:r>
              <a:rPr lang="en-US" dirty="0"/>
              <a:t> as they have different staffing and other factors to consider</a:t>
            </a:r>
          </a:p>
          <a:p>
            <a:r>
              <a:rPr lang="en-US" dirty="0"/>
              <a:t>- include team members from not just nursing, but also allied health and correctional officer supervisors who witness withdrawal on the units</a:t>
            </a:r>
          </a:p>
          <a:p>
            <a:r>
              <a:rPr lang="en-US" dirty="0"/>
              <a:t>- PPOs allow nurses to work autonomously within their scope with confidence that they are making decisions in the best interest of the client</a:t>
            </a:r>
          </a:p>
          <a:p>
            <a:r>
              <a:rPr lang="en-US" dirty="0"/>
              <a:t>- checking in with yourself and others regarding the wording of the PPO and how we are attempting to relieve patient distress through this initiative allows us to ensure our own biases are not negatively affecting this work</a:t>
            </a:r>
          </a:p>
          <a:p>
            <a:endParaRPr lang="en-US" dirty="0"/>
          </a:p>
          <a:p>
            <a:endParaRPr lang="en-US" dirty="0"/>
          </a:p>
          <a:p>
            <a:r>
              <a:rPr lang="en-US" dirty="0"/>
              <a:t>Involvement of key stakeholders</a:t>
            </a:r>
          </a:p>
          <a:p>
            <a:r>
              <a:rPr lang="en-US" dirty="0"/>
              <a:t>Review of encounters to determine gaps in care delivery from the perspective of direct patient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of encounters to determine gaps in care from the perspective of clients – what are the needs not currently being met, what are nurses having to call for after hours, etc.</a:t>
            </a:r>
          </a:p>
          <a:p>
            <a:endParaRPr lang="en-US" dirty="0"/>
          </a:p>
        </p:txBody>
      </p:sp>
      <p:sp>
        <p:nvSpPr>
          <p:cNvPr id="4" name="Slide Number Placeholder 3"/>
          <p:cNvSpPr>
            <a:spLocks noGrp="1"/>
          </p:cNvSpPr>
          <p:nvPr>
            <p:ph type="sldNum" sz="quarter" idx="5"/>
          </p:nvPr>
        </p:nvSpPr>
        <p:spPr/>
        <p:txBody>
          <a:bodyPr/>
          <a:lstStyle/>
          <a:p>
            <a:fld id="{F113B529-6478-2F45-B1AC-52B7F506E094}" type="slidenum">
              <a:rPr lang="en-US" smtClean="0"/>
              <a:t>9</a:t>
            </a:fld>
            <a:endParaRPr lang="en-US"/>
          </a:p>
        </p:txBody>
      </p:sp>
    </p:spTree>
    <p:extLst>
      <p:ext uri="{BB962C8B-B14F-4D97-AF65-F5344CB8AC3E}">
        <p14:creationId xmlns:p14="http://schemas.microsoft.com/office/powerpoint/2010/main" val="335718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3E1E-3264-CE4C-732F-1F358D1ED0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927DCB-4762-EE56-3D05-0FCD338D9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52257F-9083-5B13-AE96-1D72AAB3FBDC}"/>
              </a:ext>
            </a:extLst>
          </p:cNvPr>
          <p:cNvSpPr>
            <a:spLocks noGrp="1"/>
          </p:cNvSpPr>
          <p:nvPr>
            <p:ph type="dt" sz="half" idx="10"/>
          </p:nvPr>
        </p:nvSpPr>
        <p:spPr/>
        <p:txBody>
          <a:bodyPr/>
          <a:lstStyle/>
          <a:p>
            <a:fld id="{6E4B887F-581F-8B4D-99B2-E1CB215EE0A6}" type="datetimeFigureOut">
              <a:rPr lang="en-US" smtClean="0"/>
              <a:t>8/31/25</a:t>
            </a:fld>
            <a:endParaRPr lang="en-US"/>
          </a:p>
        </p:txBody>
      </p:sp>
      <p:sp>
        <p:nvSpPr>
          <p:cNvPr id="5" name="Footer Placeholder 4">
            <a:extLst>
              <a:ext uri="{FF2B5EF4-FFF2-40B4-BE49-F238E27FC236}">
                <a16:creationId xmlns:a16="http://schemas.microsoft.com/office/drawing/2014/main" id="{DB88DDFF-BB92-BA13-F789-5F502FEC1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1A38E-328D-F9A2-A18A-4A4C1932ADE2}"/>
              </a:ext>
            </a:extLst>
          </p:cNvPr>
          <p:cNvSpPr>
            <a:spLocks noGrp="1"/>
          </p:cNvSpPr>
          <p:nvPr>
            <p:ph type="sldNum" sz="quarter" idx="12"/>
          </p:nvPr>
        </p:nvSpPr>
        <p:spPr/>
        <p:txBody>
          <a:bodyPr/>
          <a:lstStyle/>
          <a:p>
            <a:fld id="{B8E28F15-69C6-674B-A977-259FB5F166DA}" type="slidenum">
              <a:rPr lang="en-US" smtClean="0"/>
              <a:t>‹#›</a:t>
            </a:fld>
            <a:endParaRPr lang="en-US"/>
          </a:p>
        </p:txBody>
      </p:sp>
    </p:spTree>
    <p:extLst>
      <p:ext uri="{BB962C8B-B14F-4D97-AF65-F5344CB8AC3E}">
        <p14:creationId xmlns:p14="http://schemas.microsoft.com/office/powerpoint/2010/main" val="407089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359-9C00-695B-5282-FC633EE975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FB611B-6B7F-997A-E278-8C7754F205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48156-DA24-9309-53AB-1CE64019BEB5}"/>
              </a:ext>
            </a:extLst>
          </p:cNvPr>
          <p:cNvSpPr>
            <a:spLocks noGrp="1"/>
          </p:cNvSpPr>
          <p:nvPr>
            <p:ph type="dt" sz="half" idx="10"/>
          </p:nvPr>
        </p:nvSpPr>
        <p:spPr/>
        <p:txBody>
          <a:bodyPr/>
          <a:lstStyle/>
          <a:p>
            <a:fld id="{6E4B887F-581F-8B4D-99B2-E1CB215EE0A6}" type="datetimeFigureOut">
              <a:rPr lang="en-US" smtClean="0"/>
              <a:t>8/31/25</a:t>
            </a:fld>
            <a:endParaRPr lang="en-US"/>
          </a:p>
        </p:txBody>
      </p:sp>
      <p:sp>
        <p:nvSpPr>
          <p:cNvPr id="5" name="Footer Placeholder 4">
            <a:extLst>
              <a:ext uri="{FF2B5EF4-FFF2-40B4-BE49-F238E27FC236}">
                <a16:creationId xmlns:a16="http://schemas.microsoft.com/office/drawing/2014/main" id="{B38649A3-BA98-029C-0051-5EA66877B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562D5-9BD7-DA26-19AD-9388B2E164E2}"/>
              </a:ext>
            </a:extLst>
          </p:cNvPr>
          <p:cNvSpPr>
            <a:spLocks noGrp="1"/>
          </p:cNvSpPr>
          <p:nvPr>
            <p:ph type="sldNum" sz="quarter" idx="12"/>
          </p:nvPr>
        </p:nvSpPr>
        <p:spPr/>
        <p:txBody>
          <a:bodyPr/>
          <a:lstStyle/>
          <a:p>
            <a:fld id="{B8E28F15-69C6-674B-A977-259FB5F166DA}" type="slidenum">
              <a:rPr lang="en-US" smtClean="0"/>
              <a:t>‹#›</a:t>
            </a:fld>
            <a:endParaRPr lang="en-US"/>
          </a:p>
        </p:txBody>
      </p:sp>
    </p:spTree>
    <p:extLst>
      <p:ext uri="{BB962C8B-B14F-4D97-AF65-F5344CB8AC3E}">
        <p14:creationId xmlns:p14="http://schemas.microsoft.com/office/powerpoint/2010/main" val="353397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A870D3-2862-F8F5-1F4E-562A60060F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94C110-92EA-D784-2EBD-6E15E1F10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7E6C1-9A51-AB98-05BA-7906E3396E00}"/>
              </a:ext>
            </a:extLst>
          </p:cNvPr>
          <p:cNvSpPr>
            <a:spLocks noGrp="1"/>
          </p:cNvSpPr>
          <p:nvPr>
            <p:ph type="dt" sz="half" idx="10"/>
          </p:nvPr>
        </p:nvSpPr>
        <p:spPr/>
        <p:txBody>
          <a:bodyPr/>
          <a:lstStyle/>
          <a:p>
            <a:fld id="{6E4B887F-581F-8B4D-99B2-E1CB215EE0A6}" type="datetimeFigureOut">
              <a:rPr lang="en-US" smtClean="0"/>
              <a:t>8/31/25</a:t>
            </a:fld>
            <a:endParaRPr lang="en-US"/>
          </a:p>
        </p:txBody>
      </p:sp>
      <p:sp>
        <p:nvSpPr>
          <p:cNvPr id="5" name="Footer Placeholder 4">
            <a:extLst>
              <a:ext uri="{FF2B5EF4-FFF2-40B4-BE49-F238E27FC236}">
                <a16:creationId xmlns:a16="http://schemas.microsoft.com/office/drawing/2014/main" id="{9474F93A-A654-F5F1-4937-03DFB10B5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81D6E-6DEE-2136-B067-EA5A3174BBFB}"/>
              </a:ext>
            </a:extLst>
          </p:cNvPr>
          <p:cNvSpPr>
            <a:spLocks noGrp="1"/>
          </p:cNvSpPr>
          <p:nvPr>
            <p:ph type="sldNum" sz="quarter" idx="12"/>
          </p:nvPr>
        </p:nvSpPr>
        <p:spPr/>
        <p:txBody>
          <a:bodyPr/>
          <a:lstStyle/>
          <a:p>
            <a:fld id="{B8E28F15-69C6-674B-A977-259FB5F166DA}" type="slidenum">
              <a:rPr lang="en-US" smtClean="0"/>
              <a:t>‹#›</a:t>
            </a:fld>
            <a:endParaRPr lang="en-US"/>
          </a:p>
        </p:txBody>
      </p:sp>
    </p:spTree>
    <p:extLst>
      <p:ext uri="{BB962C8B-B14F-4D97-AF65-F5344CB8AC3E}">
        <p14:creationId xmlns:p14="http://schemas.microsoft.com/office/powerpoint/2010/main" val="243419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EE1D7-05AE-F780-E90C-FE9628847C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A215E-F925-7C2C-D493-3189D2D302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25733-00CA-7637-CC56-F6EBD4BEC51A}"/>
              </a:ext>
            </a:extLst>
          </p:cNvPr>
          <p:cNvSpPr>
            <a:spLocks noGrp="1"/>
          </p:cNvSpPr>
          <p:nvPr>
            <p:ph type="dt" sz="half" idx="10"/>
          </p:nvPr>
        </p:nvSpPr>
        <p:spPr/>
        <p:txBody>
          <a:bodyPr/>
          <a:lstStyle/>
          <a:p>
            <a:fld id="{6E4B887F-581F-8B4D-99B2-E1CB215EE0A6}" type="datetimeFigureOut">
              <a:rPr lang="en-US" smtClean="0"/>
              <a:t>8/31/25</a:t>
            </a:fld>
            <a:endParaRPr lang="en-US"/>
          </a:p>
        </p:txBody>
      </p:sp>
      <p:sp>
        <p:nvSpPr>
          <p:cNvPr id="5" name="Footer Placeholder 4">
            <a:extLst>
              <a:ext uri="{FF2B5EF4-FFF2-40B4-BE49-F238E27FC236}">
                <a16:creationId xmlns:a16="http://schemas.microsoft.com/office/drawing/2014/main" id="{35A39DAE-3DCB-D354-2A0D-6AEB1EF35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04E48-BD06-7CAD-0296-04E8A0376DB8}"/>
              </a:ext>
            </a:extLst>
          </p:cNvPr>
          <p:cNvSpPr>
            <a:spLocks noGrp="1"/>
          </p:cNvSpPr>
          <p:nvPr>
            <p:ph type="sldNum" sz="quarter" idx="12"/>
          </p:nvPr>
        </p:nvSpPr>
        <p:spPr/>
        <p:txBody>
          <a:bodyPr/>
          <a:lstStyle/>
          <a:p>
            <a:fld id="{B8E28F15-69C6-674B-A977-259FB5F166DA}" type="slidenum">
              <a:rPr lang="en-US" smtClean="0"/>
              <a:t>‹#›</a:t>
            </a:fld>
            <a:endParaRPr lang="en-US"/>
          </a:p>
        </p:txBody>
      </p:sp>
    </p:spTree>
    <p:extLst>
      <p:ext uri="{BB962C8B-B14F-4D97-AF65-F5344CB8AC3E}">
        <p14:creationId xmlns:p14="http://schemas.microsoft.com/office/powerpoint/2010/main" val="331343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6FA5-D54C-CC64-B669-35CF17EEBB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532DBC-A86E-5D18-E572-E02927991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278374-4BDB-FCF4-B6D6-57470E35A757}"/>
              </a:ext>
            </a:extLst>
          </p:cNvPr>
          <p:cNvSpPr>
            <a:spLocks noGrp="1"/>
          </p:cNvSpPr>
          <p:nvPr>
            <p:ph type="dt" sz="half" idx="10"/>
          </p:nvPr>
        </p:nvSpPr>
        <p:spPr/>
        <p:txBody>
          <a:bodyPr/>
          <a:lstStyle/>
          <a:p>
            <a:fld id="{6E4B887F-581F-8B4D-99B2-E1CB215EE0A6}" type="datetimeFigureOut">
              <a:rPr lang="en-US" smtClean="0"/>
              <a:t>8/31/25</a:t>
            </a:fld>
            <a:endParaRPr lang="en-US"/>
          </a:p>
        </p:txBody>
      </p:sp>
      <p:sp>
        <p:nvSpPr>
          <p:cNvPr id="5" name="Footer Placeholder 4">
            <a:extLst>
              <a:ext uri="{FF2B5EF4-FFF2-40B4-BE49-F238E27FC236}">
                <a16:creationId xmlns:a16="http://schemas.microsoft.com/office/drawing/2014/main" id="{2BD55A8C-C873-21B8-8709-D751C5CE5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AA3FD-2210-0164-FF1F-4869F5D2F4F4}"/>
              </a:ext>
            </a:extLst>
          </p:cNvPr>
          <p:cNvSpPr>
            <a:spLocks noGrp="1"/>
          </p:cNvSpPr>
          <p:nvPr>
            <p:ph type="sldNum" sz="quarter" idx="12"/>
          </p:nvPr>
        </p:nvSpPr>
        <p:spPr/>
        <p:txBody>
          <a:bodyPr/>
          <a:lstStyle/>
          <a:p>
            <a:fld id="{B8E28F15-69C6-674B-A977-259FB5F166DA}" type="slidenum">
              <a:rPr lang="en-US" smtClean="0"/>
              <a:t>‹#›</a:t>
            </a:fld>
            <a:endParaRPr lang="en-US"/>
          </a:p>
        </p:txBody>
      </p:sp>
    </p:spTree>
    <p:extLst>
      <p:ext uri="{BB962C8B-B14F-4D97-AF65-F5344CB8AC3E}">
        <p14:creationId xmlns:p14="http://schemas.microsoft.com/office/powerpoint/2010/main" val="136627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1EED-3188-9DB0-EB1E-27E8FEFFBD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585E52-357B-63FA-467F-FEDBE0410F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A8FEF7-A941-2662-2667-BF8F7C8EED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46D98C-A1CF-3DD9-BAFC-324CB79E5E65}"/>
              </a:ext>
            </a:extLst>
          </p:cNvPr>
          <p:cNvSpPr>
            <a:spLocks noGrp="1"/>
          </p:cNvSpPr>
          <p:nvPr>
            <p:ph type="dt" sz="half" idx="10"/>
          </p:nvPr>
        </p:nvSpPr>
        <p:spPr/>
        <p:txBody>
          <a:bodyPr/>
          <a:lstStyle/>
          <a:p>
            <a:fld id="{6E4B887F-581F-8B4D-99B2-E1CB215EE0A6}" type="datetimeFigureOut">
              <a:rPr lang="en-US" smtClean="0"/>
              <a:t>8/31/25</a:t>
            </a:fld>
            <a:endParaRPr lang="en-US"/>
          </a:p>
        </p:txBody>
      </p:sp>
      <p:sp>
        <p:nvSpPr>
          <p:cNvPr id="6" name="Footer Placeholder 5">
            <a:extLst>
              <a:ext uri="{FF2B5EF4-FFF2-40B4-BE49-F238E27FC236}">
                <a16:creationId xmlns:a16="http://schemas.microsoft.com/office/drawing/2014/main" id="{599ADDB3-B59E-3532-3121-725A0DC0AB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2317F-6C4C-7FDB-0293-2D68EF11A329}"/>
              </a:ext>
            </a:extLst>
          </p:cNvPr>
          <p:cNvSpPr>
            <a:spLocks noGrp="1"/>
          </p:cNvSpPr>
          <p:nvPr>
            <p:ph type="sldNum" sz="quarter" idx="12"/>
          </p:nvPr>
        </p:nvSpPr>
        <p:spPr/>
        <p:txBody>
          <a:bodyPr/>
          <a:lstStyle/>
          <a:p>
            <a:fld id="{B8E28F15-69C6-674B-A977-259FB5F166DA}" type="slidenum">
              <a:rPr lang="en-US" smtClean="0"/>
              <a:t>‹#›</a:t>
            </a:fld>
            <a:endParaRPr lang="en-US"/>
          </a:p>
        </p:txBody>
      </p:sp>
    </p:spTree>
    <p:extLst>
      <p:ext uri="{BB962C8B-B14F-4D97-AF65-F5344CB8AC3E}">
        <p14:creationId xmlns:p14="http://schemas.microsoft.com/office/powerpoint/2010/main" val="421062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DADD-8589-9071-6F75-4A55E4BE19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5FDD97-BA1A-09DB-A11E-62C0125024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41C18C-B275-FF02-A2DA-C7438C0A07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A5FDDE-F0F0-E5C2-B313-A39E3691E7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BACFFE-7428-B936-8B8D-97D4E2B8FE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FF595C-6204-D629-2CDA-4C9329DD5759}"/>
              </a:ext>
            </a:extLst>
          </p:cNvPr>
          <p:cNvSpPr>
            <a:spLocks noGrp="1"/>
          </p:cNvSpPr>
          <p:nvPr>
            <p:ph type="dt" sz="half" idx="10"/>
          </p:nvPr>
        </p:nvSpPr>
        <p:spPr/>
        <p:txBody>
          <a:bodyPr/>
          <a:lstStyle/>
          <a:p>
            <a:fld id="{6E4B887F-581F-8B4D-99B2-E1CB215EE0A6}" type="datetimeFigureOut">
              <a:rPr lang="en-US" smtClean="0"/>
              <a:t>8/31/25</a:t>
            </a:fld>
            <a:endParaRPr lang="en-US"/>
          </a:p>
        </p:txBody>
      </p:sp>
      <p:sp>
        <p:nvSpPr>
          <p:cNvPr id="8" name="Footer Placeholder 7">
            <a:extLst>
              <a:ext uri="{FF2B5EF4-FFF2-40B4-BE49-F238E27FC236}">
                <a16:creationId xmlns:a16="http://schemas.microsoft.com/office/drawing/2014/main" id="{21C58F90-7561-9594-901A-EA97BB64F5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F89922-DB44-8360-909A-72432C227067}"/>
              </a:ext>
            </a:extLst>
          </p:cNvPr>
          <p:cNvSpPr>
            <a:spLocks noGrp="1"/>
          </p:cNvSpPr>
          <p:nvPr>
            <p:ph type="sldNum" sz="quarter" idx="12"/>
          </p:nvPr>
        </p:nvSpPr>
        <p:spPr/>
        <p:txBody>
          <a:bodyPr/>
          <a:lstStyle/>
          <a:p>
            <a:fld id="{B8E28F15-69C6-674B-A977-259FB5F166DA}" type="slidenum">
              <a:rPr lang="en-US" smtClean="0"/>
              <a:t>‹#›</a:t>
            </a:fld>
            <a:endParaRPr lang="en-US"/>
          </a:p>
        </p:txBody>
      </p:sp>
    </p:spTree>
    <p:extLst>
      <p:ext uri="{BB962C8B-B14F-4D97-AF65-F5344CB8AC3E}">
        <p14:creationId xmlns:p14="http://schemas.microsoft.com/office/powerpoint/2010/main" val="117399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7736-5263-8B6A-5CCC-2B1DDCC631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06FC03-DA71-FE5A-F17F-ED95B5885AE5}"/>
              </a:ext>
            </a:extLst>
          </p:cNvPr>
          <p:cNvSpPr>
            <a:spLocks noGrp="1"/>
          </p:cNvSpPr>
          <p:nvPr>
            <p:ph type="dt" sz="half" idx="10"/>
          </p:nvPr>
        </p:nvSpPr>
        <p:spPr/>
        <p:txBody>
          <a:bodyPr/>
          <a:lstStyle/>
          <a:p>
            <a:fld id="{6E4B887F-581F-8B4D-99B2-E1CB215EE0A6}" type="datetimeFigureOut">
              <a:rPr lang="en-US" smtClean="0"/>
              <a:t>8/31/25</a:t>
            </a:fld>
            <a:endParaRPr lang="en-US"/>
          </a:p>
        </p:txBody>
      </p:sp>
      <p:sp>
        <p:nvSpPr>
          <p:cNvPr id="4" name="Footer Placeholder 3">
            <a:extLst>
              <a:ext uri="{FF2B5EF4-FFF2-40B4-BE49-F238E27FC236}">
                <a16:creationId xmlns:a16="http://schemas.microsoft.com/office/drawing/2014/main" id="{A432CD15-6649-0780-8C5A-E5F91A797E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2A82F1-7B4B-97ED-DDEC-0B31050E6A93}"/>
              </a:ext>
            </a:extLst>
          </p:cNvPr>
          <p:cNvSpPr>
            <a:spLocks noGrp="1"/>
          </p:cNvSpPr>
          <p:nvPr>
            <p:ph type="sldNum" sz="quarter" idx="12"/>
          </p:nvPr>
        </p:nvSpPr>
        <p:spPr/>
        <p:txBody>
          <a:bodyPr/>
          <a:lstStyle/>
          <a:p>
            <a:fld id="{B8E28F15-69C6-674B-A977-259FB5F166DA}" type="slidenum">
              <a:rPr lang="en-US" smtClean="0"/>
              <a:t>‹#›</a:t>
            </a:fld>
            <a:endParaRPr lang="en-US"/>
          </a:p>
        </p:txBody>
      </p:sp>
    </p:spTree>
    <p:extLst>
      <p:ext uri="{BB962C8B-B14F-4D97-AF65-F5344CB8AC3E}">
        <p14:creationId xmlns:p14="http://schemas.microsoft.com/office/powerpoint/2010/main" val="37888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9F4B6-5CBF-06CF-A1EC-7ACF9D2F5C39}"/>
              </a:ext>
            </a:extLst>
          </p:cNvPr>
          <p:cNvSpPr>
            <a:spLocks noGrp="1"/>
          </p:cNvSpPr>
          <p:nvPr>
            <p:ph type="dt" sz="half" idx="10"/>
          </p:nvPr>
        </p:nvSpPr>
        <p:spPr/>
        <p:txBody>
          <a:bodyPr/>
          <a:lstStyle/>
          <a:p>
            <a:fld id="{6E4B887F-581F-8B4D-99B2-E1CB215EE0A6}" type="datetimeFigureOut">
              <a:rPr lang="en-US" smtClean="0"/>
              <a:t>8/31/25</a:t>
            </a:fld>
            <a:endParaRPr lang="en-US"/>
          </a:p>
        </p:txBody>
      </p:sp>
      <p:sp>
        <p:nvSpPr>
          <p:cNvPr id="3" name="Footer Placeholder 2">
            <a:extLst>
              <a:ext uri="{FF2B5EF4-FFF2-40B4-BE49-F238E27FC236}">
                <a16:creationId xmlns:a16="http://schemas.microsoft.com/office/drawing/2014/main" id="{7D88168B-FF46-C412-1DD0-BD49728A83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9085F1-477C-6743-4DEA-A01FCC7EC0BB}"/>
              </a:ext>
            </a:extLst>
          </p:cNvPr>
          <p:cNvSpPr>
            <a:spLocks noGrp="1"/>
          </p:cNvSpPr>
          <p:nvPr>
            <p:ph type="sldNum" sz="quarter" idx="12"/>
          </p:nvPr>
        </p:nvSpPr>
        <p:spPr/>
        <p:txBody>
          <a:bodyPr/>
          <a:lstStyle/>
          <a:p>
            <a:fld id="{B8E28F15-69C6-674B-A977-259FB5F166DA}" type="slidenum">
              <a:rPr lang="en-US" smtClean="0"/>
              <a:t>‹#›</a:t>
            </a:fld>
            <a:endParaRPr lang="en-US"/>
          </a:p>
        </p:txBody>
      </p:sp>
    </p:spTree>
    <p:extLst>
      <p:ext uri="{BB962C8B-B14F-4D97-AF65-F5344CB8AC3E}">
        <p14:creationId xmlns:p14="http://schemas.microsoft.com/office/powerpoint/2010/main" val="36530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51371-F494-F877-3D8C-1E65B1F12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2CA6A3-1A9A-B9BA-CEB3-B94C941CBD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96D429-F12F-3A0C-EF5D-3F86573B9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17491-9C2A-BD6E-E5F5-06253FE30295}"/>
              </a:ext>
            </a:extLst>
          </p:cNvPr>
          <p:cNvSpPr>
            <a:spLocks noGrp="1"/>
          </p:cNvSpPr>
          <p:nvPr>
            <p:ph type="dt" sz="half" idx="10"/>
          </p:nvPr>
        </p:nvSpPr>
        <p:spPr/>
        <p:txBody>
          <a:bodyPr/>
          <a:lstStyle/>
          <a:p>
            <a:fld id="{6E4B887F-581F-8B4D-99B2-E1CB215EE0A6}" type="datetimeFigureOut">
              <a:rPr lang="en-US" smtClean="0"/>
              <a:t>8/31/25</a:t>
            </a:fld>
            <a:endParaRPr lang="en-US"/>
          </a:p>
        </p:txBody>
      </p:sp>
      <p:sp>
        <p:nvSpPr>
          <p:cNvPr id="6" name="Footer Placeholder 5">
            <a:extLst>
              <a:ext uri="{FF2B5EF4-FFF2-40B4-BE49-F238E27FC236}">
                <a16:creationId xmlns:a16="http://schemas.microsoft.com/office/drawing/2014/main" id="{320CA150-AAB4-AC27-A573-2561178461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345BBA-C2E5-7CD4-B2C0-120DDF033A8E}"/>
              </a:ext>
            </a:extLst>
          </p:cNvPr>
          <p:cNvSpPr>
            <a:spLocks noGrp="1"/>
          </p:cNvSpPr>
          <p:nvPr>
            <p:ph type="sldNum" sz="quarter" idx="12"/>
          </p:nvPr>
        </p:nvSpPr>
        <p:spPr/>
        <p:txBody>
          <a:bodyPr/>
          <a:lstStyle/>
          <a:p>
            <a:fld id="{B8E28F15-69C6-674B-A977-259FB5F166DA}" type="slidenum">
              <a:rPr lang="en-US" smtClean="0"/>
              <a:t>‹#›</a:t>
            </a:fld>
            <a:endParaRPr lang="en-US"/>
          </a:p>
        </p:txBody>
      </p:sp>
    </p:spTree>
    <p:extLst>
      <p:ext uri="{BB962C8B-B14F-4D97-AF65-F5344CB8AC3E}">
        <p14:creationId xmlns:p14="http://schemas.microsoft.com/office/powerpoint/2010/main" val="11212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D6E92-0950-E3F5-31AA-9D156DD96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0A638D-8FEA-1651-81BE-6D87E2A03B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2DEF05-F014-37B2-EBFA-CEF59788A2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7C983-00CD-8076-6CB1-083F3592DF4C}"/>
              </a:ext>
            </a:extLst>
          </p:cNvPr>
          <p:cNvSpPr>
            <a:spLocks noGrp="1"/>
          </p:cNvSpPr>
          <p:nvPr>
            <p:ph type="dt" sz="half" idx="10"/>
          </p:nvPr>
        </p:nvSpPr>
        <p:spPr/>
        <p:txBody>
          <a:bodyPr/>
          <a:lstStyle/>
          <a:p>
            <a:fld id="{6E4B887F-581F-8B4D-99B2-E1CB215EE0A6}" type="datetimeFigureOut">
              <a:rPr lang="en-US" smtClean="0"/>
              <a:t>8/31/25</a:t>
            </a:fld>
            <a:endParaRPr lang="en-US"/>
          </a:p>
        </p:txBody>
      </p:sp>
      <p:sp>
        <p:nvSpPr>
          <p:cNvPr id="6" name="Footer Placeholder 5">
            <a:extLst>
              <a:ext uri="{FF2B5EF4-FFF2-40B4-BE49-F238E27FC236}">
                <a16:creationId xmlns:a16="http://schemas.microsoft.com/office/drawing/2014/main" id="{8EF1138F-768A-D4F9-7696-C15EDF7DB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7E217-FB22-0C5C-0F87-9216966FB4DA}"/>
              </a:ext>
            </a:extLst>
          </p:cNvPr>
          <p:cNvSpPr>
            <a:spLocks noGrp="1"/>
          </p:cNvSpPr>
          <p:nvPr>
            <p:ph type="sldNum" sz="quarter" idx="12"/>
          </p:nvPr>
        </p:nvSpPr>
        <p:spPr/>
        <p:txBody>
          <a:bodyPr/>
          <a:lstStyle/>
          <a:p>
            <a:fld id="{B8E28F15-69C6-674B-A977-259FB5F166DA}" type="slidenum">
              <a:rPr lang="en-US" smtClean="0"/>
              <a:t>‹#›</a:t>
            </a:fld>
            <a:endParaRPr lang="en-US"/>
          </a:p>
        </p:txBody>
      </p:sp>
    </p:spTree>
    <p:extLst>
      <p:ext uri="{BB962C8B-B14F-4D97-AF65-F5344CB8AC3E}">
        <p14:creationId xmlns:p14="http://schemas.microsoft.com/office/powerpoint/2010/main" val="139322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56D8E-B754-5773-CC4F-FA0DEB5180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7BA6AF-4DBE-F6DF-2883-E55125A26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7266E-3301-F13E-AFFF-1A3683357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B887F-581F-8B4D-99B2-E1CB215EE0A6}" type="datetimeFigureOut">
              <a:rPr lang="en-US" smtClean="0"/>
              <a:t>8/31/25</a:t>
            </a:fld>
            <a:endParaRPr lang="en-US"/>
          </a:p>
        </p:txBody>
      </p:sp>
      <p:sp>
        <p:nvSpPr>
          <p:cNvPr id="5" name="Footer Placeholder 4">
            <a:extLst>
              <a:ext uri="{FF2B5EF4-FFF2-40B4-BE49-F238E27FC236}">
                <a16:creationId xmlns:a16="http://schemas.microsoft.com/office/drawing/2014/main" id="{ADDBBB70-437E-53FE-6912-37F27CCA3E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867230-2153-C83E-5EFF-BD64F92B46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28F15-69C6-674B-A977-259FB5F166DA}" type="slidenum">
              <a:rPr lang="en-US" smtClean="0"/>
              <a:t>‹#›</a:t>
            </a:fld>
            <a:endParaRPr lang="en-US"/>
          </a:p>
        </p:txBody>
      </p:sp>
    </p:spTree>
    <p:extLst>
      <p:ext uri="{BB962C8B-B14F-4D97-AF65-F5344CB8AC3E}">
        <p14:creationId xmlns:p14="http://schemas.microsoft.com/office/powerpoint/2010/main" val="26541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hyperlink" Target="https://open.library.ubc.ca/soa/cIRcle/collections/ubctheses/24/items/1.0403799" TargetMode="External"/><Relationship Id="rId13" Type="http://schemas.openxmlformats.org/officeDocument/2006/relationships/hyperlink" Target="https://doi.org/10.1038/ajg.2014.199" TargetMode="External"/><Relationship Id="rId3" Type="http://schemas.openxmlformats.org/officeDocument/2006/relationships/hyperlink" Target="https://www.bccnm.ca/NP/PracticeStandards/Pages/dutytoprovidecare.aspx" TargetMode="External"/><Relationship Id="rId7" Type="http://schemas.openxmlformats.org/officeDocument/2006/relationships/hyperlink" Target="https://doi.org/10.30770/2572-1852-95.1.25" TargetMode="External"/><Relationship Id="rId12" Type="http://schemas.openxmlformats.org/officeDocument/2006/relationships/hyperlink" Target="https://login.mwu.idm.oclc.org/login?url=http://search.ebscohost.com/login.aspx?direct=true&amp;AuthType=cookie,ip,url,uid,athens&amp;db=mdc&amp;AN=25047400&amp;site=ehost-live&amp;scope=site" TargetMode="External"/><Relationship Id="rId2" Type="http://schemas.openxmlformats.org/officeDocument/2006/relationships/hyperlink" Target="https://www.bccsu.ca/wp-content/uploads/2023/12/BC-OUD-Treatment-Guideline_2023-Update.pdf" TargetMode="External"/><Relationship Id="rId1" Type="http://schemas.openxmlformats.org/officeDocument/2006/relationships/slideLayout" Target="../slideLayouts/slideLayout2.xml"/><Relationship Id="rId6" Type="http://schemas.openxmlformats.org/officeDocument/2006/relationships/hyperlink" Target="https://doi.org/10.1504/IJBIR.2018.088475" TargetMode="External"/><Relationship Id="rId11" Type="http://schemas.openxmlformats.org/officeDocument/2006/relationships/hyperlink" Target="https://doi.org/10.1186/s12909-024-05689-4" TargetMode="External"/><Relationship Id="rId5" Type="http://schemas.openxmlformats.org/officeDocument/2006/relationships/hyperlink" Target="https://doi.org/10.1080/13678868.2022.2135938" TargetMode="External"/><Relationship Id="rId10" Type="http://schemas.openxmlformats.org/officeDocument/2006/relationships/hyperlink" Target="http://www.phsa.ca/about/who-we-are/our-unique-role" TargetMode="External"/><Relationship Id="rId4" Type="http://schemas.openxmlformats.org/officeDocument/2006/relationships/hyperlink" Target="https://doi.org/10.2147/JHL.S440160" TargetMode="External"/><Relationship Id="rId9" Type="http://schemas.openxmlformats.org/officeDocument/2006/relationships/hyperlink" Target="https://www2.gov.bc.ca/assets/gov/overdose-awareness/mmha_escalating_bcs_response_report_final_26feb.pdf"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4.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image" Target="../media/image1.png"/><Relationship Id="rId10" Type="http://schemas.openxmlformats.org/officeDocument/2006/relationships/diagramData" Target="../diagrams/data3.xml"/><Relationship Id="rId4" Type="http://schemas.openxmlformats.org/officeDocument/2006/relationships/notesSlide" Target="../notesSlides/notesSlide6.xml"/><Relationship Id="rId9" Type="http://schemas.microsoft.com/office/2007/relationships/diagramDrawing" Target="../diagrams/drawing2.xml"/><Relationship Id="rId14"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77C4-480B-7ED2-DCFD-D1C06939E555}"/>
              </a:ext>
            </a:extLst>
          </p:cNvPr>
          <p:cNvSpPr>
            <a:spLocks noGrp="1"/>
          </p:cNvSpPr>
          <p:nvPr>
            <p:ph type="ctrTitle"/>
          </p:nvPr>
        </p:nvSpPr>
        <p:spPr/>
        <p:txBody>
          <a:bodyPr>
            <a:normAutofit fontScale="90000"/>
          </a:bodyPr>
          <a:lstStyle/>
          <a:p>
            <a:r>
              <a:rPr lang="en-US" dirty="0"/>
              <a:t>Current Leadership Position Challenges and Change Theory</a:t>
            </a:r>
            <a:br>
              <a:rPr lang="en-US" dirty="0"/>
            </a:br>
            <a:endParaRPr lang="en-US" dirty="0"/>
          </a:p>
        </p:txBody>
      </p:sp>
      <p:sp>
        <p:nvSpPr>
          <p:cNvPr id="3" name="Subtitle 2">
            <a:extLst>
              <a:ext uri="{FF2B5EF4-FFF2-40B4-BE49-F238E27FC236}">
                <a16:creationId xmlns:a16="http://schemas.microsoft.com/office/drawing/2014/main" id="{2BEBFFDF-50C6-679D-4E34-AF689B96FE52}"/>
              </a:ext>
            </a:extLst>
          </p:cNvPr>
          <p:cNvSpPr>
            <a:spLocks noGrp="1"/>
          </p:cNvSpPr>
          <p:nvPr>
            <p:ph type="subTitle" idx="1"/>
          </p:nvPr>
        </p:nvSpPr>
        <p:spPr>
          <a:xfrm>
            <a:off x="1524000" y="3602038"/>
            <a:ext cx="9144000" cy="2387600"/>
          </a:xfrm>
        </p:spPr>
        <p:txBody>
          <a:bodyPr>
            <a:normAutofit fontScale="92500" lnSpcReduction="10000"/>
          </a:bodyPr>
          <a:lstStyle/>
          <a:p>
            <a:pPr>
              <a:spcAft>
                <a:spcPts val="600"/>
              </a:spcAft>
            </a:pPr>
            <a:r>
              <a:rPr lang="en-US" dirty="0"/>
              <a:t>Tess Walde</a:t>
            </a:r>
          </a:p>
          <a:p>
            <a:pPr>
              <a:spcAft>
                <a:spcPts val="600"/>
              </a:spcAft>
            </a:pPr>
            <a:r>
              <a:rPr lang="en-US" dirty="0"/>
              <a:t>College of Health Sciences, Midwestern University</a:t>
            </a:r>
          </a:p>
          <a:p>
            <a:pPr>
              <a:spcAft>
                <a:spcPts val="600"/>
              </a:spcAft>
            </a:pPr>
            <a:r>
              <a:rPr lang="en-US" dirty="0"/>
              <a:t>DRNPG 1501: DNP Organizational Leadership</a:t>
            </a:r>
          </a:p>
          <a:p>
            <a:pPr>
              <a:spcAft>
                <a:spcPts val="600"/>
              </a:spcAft>
            </a:pPr>
            <a:r>
              <a:rPr lang="en-US" dirty="0"/>
              <a:t>Dr. Vandenberg</a:t>
            </a:r>
          </a:p>
          <a:p>
            <a:pPr>
              <a:spcAft>
                <a:spcPts val="600"/>
              </a:spcAft>
            </a:pPr>
            <a:r>
              <a:rPr lang="en-US" dirty="0"/>
              <a:t>August 31, 2025</a:t>
            </a:r>
          </a:p>
        </p:txBody>
      </p:sp>
      <p:pic>
        <p:nvPicPr>
          <p:cNvPr id="20" name="Audio 19">
            <a:extLst>
              <a:ext uri="{FF2B5EF4-FFF2-40B4-BE49-F238E27FC236}">
                <a16:creationId xmlns:a16="http://schemas.microsoft.com/office/drawing/2014/main" id="{2896C2F6-5A0F-D064-F518-971DD77C82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785216874"/>
      </p:ext>
    </p:extLst>
  </p:cSld>
  <p:clrMapOvr>
    <a:masterClrMapping/>
  </p:clrMapOvr>
  <mc:AlternateContent xmlns:mc="http://schemas.openxmlformats.org/markup-compatibility/2006" xmlns:p14="http://schemas.microsoft.com/office/powerpoint/2010/main">
    <mc:Choice Requires="p14">
      <p:transition spd="slow" p14:dur="2000" advTm="16341"/>
    </mc:Choice>
    <mc:Fallback xmlns="">
      <p:transition spd="slow" advTm="163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24D4-487A-3363-D1A6-08AE03B9686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0E451E7-2D7A-9365-587D-42F619975310}"/>
              </a:ext>
            </a:extLst>
          </p:cNvPr>
          <p:cNvSpPr>
            <a:spLocks noGrp="1"/>
          </p:cNvSpPr>
          <p:nvPr>
            <p:ph idx="1"/>
          </p:nvPr>
        </p:nvSpPr>
        <p:spPr>
          <a:xfrm>
            <a:off x="475488" y="1487606"/>
            <a:ext cx="10878312" cy="5005269"/>
          </a:xfrm>
        </p:spPr>
        <p:txBody>
          <a:bodyPr numCol="1">
            <a:normAutofit fontScale="70000" lnSpcReduction="20000"/>
          </a:bodyPr>
          <a:lstStyle/>
          <a:p>
            <a:pPr marL="0" indent="-457200">
              <a:spcAft>
                <a:spcPts val="600"/>
              </a:spcAft>
              <a:buNone/>
            </a:pPr>
            <a:r>
              <a:rPr lang="en-CA" sz="1800" dirty="0">
                <a:solidFill>
                  <a:srgbClr val="000000"/>
                </a:solidFill>
                <a:effectLst/>
                <a:latin typeface="Calibri" panose="020F0502020204030204" pitchFamily="34" charset="0"/>
                <a:ea typeface="Times New Roman" panose="02020603050405020304" pitchFamily="18" charset="0"/>
              </a:rPr>
              <a:t>British Columbia Centre on Substance Use. (2023, November). </a:t>
            </a:r>
            <a:r>
              <a:rPr lang="en-CA" sz="1800" i="1" dirty="0">
                <a:solidFill>
                  <a:srgbClr val="000000"/>
                </a:solidFill>
                <a:effectLst/>
                <a:latin typeface="Calibri" panose="020F0502020204030204" pitchFamily="34" charset="0"/>
                <a:ea typeface="Times New Roman" panose="02020603050405020304" pitchFamily="18" charset="0"/>
              </a:rPr>
              <a:t>A guideline for the clinical management of opioid use disorder, 2023 update.</a:t>
            </a:r>
            <a:r>
              <a:rPr lang="en-CA" sz="1800" dirty="0">
                <a:solidFill>
                  <a:srgbClr val="000000"/>
                </a:solidFill>
                <a:effectLst/>
                <a:latin typeface="Calibri" panose="020F0502020204030204" pitchFamily="34" charset="0"/>
                <a:ea typeface="Times New Roman" panose="02020603050405020304" pitchFamily="18" charset="0"/>
              </a:rPr>
              <a:t> British Columbia Ministry of Health. </a:t>
            </a:r>
            <a:r>
              <a:rPr lang="en-CA" sz="1800" u="sng" dirty="0">
                <a:solidFill>
                  <a:srgbClr val="000000"/>
                </a:solidFill>
                <a:effectLst/>
                <a:latin typeface="Calibri" panose="020F0502020204030204" pitchFamily="34" charset="0"/>
                <a:ea typeface="Times New Roman" panose="02020603050405020304" pitchFamily="18" charset="0"/>
                <a:hlinkClick r:id="rId2"/>
              </a:rPr>
              <a:t>https://www.bccsu.ca/wp-content/uploads/2023/12/BC-OUD-Treatment-Guideline_2023-Update.pdf</a:t>
            </a:r>
            <a:endParaRPr lang="en-CA" sz="1800" dirty="0">
              <a:effectLst/>
              <a:latin typeface="Times New Roman" panose="02020603050405020304" pitchFamily="18" charset="0"/>
              <a:ea typeface="Times New Roman" panose="02020603050405020304" pitchFamily="18" charset="0"/>
            </a:endParaRPr>
          </a:p>
          <a:p>
            <a:pPr marL="0" indent="-457200">
              <a:spcAft>
                <a:spcPts val="600"/>
              </a:spcAft>
              <a:buNone/>
            </a:pPr>
            <a:r>
              <a:rPr lang="en-CA" sz="1800" dirty="0">
                <a:solidFill>
                  <a:srgbClr val="000000"/>
                </a:solidFill>
                <a:effectLst/>
                <a:latin typeface="Calibri" panose="020F0502020204030204" pitchFamily="34" charset="0"/>
                <a:ea typeface="Times New Roman" panose="02020603050405020304" pitchFamily="18" charset="0"/>
              </a:rPr>
              <a:t>British Columbia College of Nurses &amp; Midwives. (n.d.). </a:t>
            </a:r>
            <a:r>
              <a:rPr lang="en-CA" sz="1800" i="1" dirty="0">
                <a:solidFill>
                  <a:srgbClr val="000000"/>
                </a:solidFill>
                <a:effectLst/>
                <a:latin typeface="Calibri" panose="020F0502020204030204" pitchFamily="34" charset="0"/>
                <a:ea typeface="Times New Roman" panose="02020603050405020304" pitchFamily="18" charset="0"/>
              </a:rPr>
              <a:t>Duty to provide care.</a:t>
            </a:r>
            <a:r>
              <a:rPr lang="en-CA" sz="1800" dirty="0">
                <a:solidFill>
                  <a:srgbClr val="000000"/>
                </a:solidFill>
                <a:effectLst/>
                <a:latin typeface="Calibri" panose="020F0502020204030204" pitchFamily="34" charset="0"/>
                <a:ea typeface="Times New Roman" panose="02020603050405020304" pitchFamily="18" charset="0"/>
              </a:rPr>
              <a:t> </a:t>
            </a:r>
            <a:r>
              <a:rPr lang="en-CA" sz="1800" u="sng" dirty="0">
                <a:solidFill>
                  <a:srgbClr val="000000"/>
                </a:solidFill>
                <a:effectLst/>
                <a:latin typeface="Calibri" panose="020F0502020204030204" pitchFamily="34" charset="0"/>
                <a:ea typeface="Times New Roman" panose="02020603050405020304" pitchFamily="18" charset="0"/>
                <a:hlinkClick r:id="rId3"/>
              </a:rPr>
              <a:t>https://www.bccnm.ca/NP/PracticeStandards/Pages/dutytoprovidecare.aspx</a:t>
            </a:r>
            <a:endParaRPr lang="en-CA" sz="1800" dirty="0">
              <a:effectLst/>
              <a:latin typeface="Times New Roman" panose="02020603050405020304" pitchFamily="18" charset="0"/>
              <a:ea typeface="Times New Roman" panose="02020603050405020304" pitchFamily="18" charset="0"/>
            </a:endParaRPr>
          </a:p>
          <a:p>
            <a:pPr marL="0" indent="-457200">
              <a:spcAft>
                <a:spcPts val="600"/>
              </a:spcAft>
              <a:buNone/>
            </a:pPr>
            <a:r>
              <a:rPr lang="en-CA" sz="1800" dirty="0" err="1">
                <a:solidFill>
                  <a:srgbClr val="000000"/>
                </a:solidFill>
                <a:effectLst/>
                <a:latin typeface="Calibri" panose="020F0502020204030204" pitchFamily="34" charset="0"/>
                <a:ea typeface="Times New Roman" panose="02020603050405020304" pitchFamily="18" charset="0"/>
              </a:rPr>
              <a:t>Demeke</a:t>
            </a:r>
            <a:r>
              <a:rPr lang="en-CA" sz="1800" dirty="0">
                <a:solidFill>
                  <a:srgbClr val="000000"/>
                </a:solidFill>
                <a:effectLst/>
                <a:latin typeface="Calibri" panose="020F0502020204030204" pitchFamily="34" charset="0"/>
                <a:ea typeface="Times New Roman" panose="02020603050405020304" pitchFamily="18" charset="0"/>
              </a:rPr>
              <a:t>, G. W., van Engen, M. L., &amp; Markos, S. (2024). Servant leadership in the healthcare literature: A systematic review. </a:t>
            </a:r>
            <a:r>
              <a:rPr lang="en-CA" sz="1800" i="1" dirty="0">
                <a:solidFill>
                  <a:srgbClr val="000000"/>
                </a:solidFill>
                <a:effectLst/>
                <a:latin typeface="Calibri" panose="020F0502020204030204" pitchFamily="34" charset="0"/>
                <a:ea typeface="Times New Roman" panose="02020603050405020304" pitchFamily="18" charset="0"/>
              </a:rPr>
              <a:t>Journal of Healthcare Leadership, 2024</a:t>
            </a:r>
            <a:r>
              <a:rPr lang="en-CA" sz="1800" dirty="0">
                <a:solidFill>
                  <a:srgbClr val="000000"/>
                </a:solidFill>
                <a:effectLst/>
                <a:latin typeface="Calibri" panose="020F0502020204030204" pitchFamily="34" charset="0"/>
                <a:ea typeface="Times New Roman" panose="02020603050405020304" pitchFamily="18" charset="0"/>
              </a:rPr>
              <a:t>(16), 1-14. </a:t>
            </a:r>
            <a:r>
              <a:rPr lang="en-CA" sz="1800" u="sng" dirty="0">
                <a:solidFill>
                  <a:srgbClr val="000000"/>
                </a:solidFill>
                <a:effectLst/>
                <a:latin typeface="Calibri" panose="020F0502020204030204" pitchFamily="34" charset="0"/>
                <a:ea typeface="Times New Roman" panose="02020603050405020304" pitchFamily="18" charset="0"/>
                <a:hlinkClick r:id="rId4"/>
              </a:rPr>
              <a:t>https://doi.org/10.2147/JHL.S440160</a:t>
            </a:r>
            <a:endParaRPr lang="en-CA" sz="1800" dirty="0">
              <a:effectLst/>
              <a:latin typeface="Times New Roman" panose="02020603050405020304" pitchFamily="18" charset="0"/>
              <a:ea typeface="Times New Roman" panose="02020603050405020304" pitchFamily="18" charset="0"/>
            </a:endParaRPr>
          </a:p>
          <a:p>
            <a:pPr marL="0" indent="-457200">
              <a:spcAft>
                <a:spcPts val="600"/>
              </a:spcAft>
              <a:buNone/>
            </a:pPr>
            <a:r>
              <a:rPr lang="en-CA" sz="1800" dirty="0">
                <a:solidFill>
                  <a:srgbClr val="000000"/>
                </a:solidFill>
                <a:effectLst/>
                <a:latin typeface="Calibri" panose="020F0502020204030204" pitchFamily="34" charset="0"/>
                <a:ea typeface="Times New Roman" panose="02020603050405020304" pitchFamily="18" charset="0"/>
              </a:rPr>
              <a:t>Deng, C., </a:t>
            </a:r>
            <a:r>
              <a:rPr lang="en-CA" sz="1800" dirty="0" err="1">
                <a:solidFill>
                  <a:srgbClr val="000000"/>
                </a:solidFill>
                <a:effectLst/>
                <a:latin typeface="Calibri" panose="020F0502020204030204" pitchFamily="34" charset="0"/>
                <a:ea typeface="Times New Roman" panose="02020603050405020304" pitchFamily="18" charset="0"/>
              </a:rPr>
              <a:t>Gulseren</a:t>
            </a:r>
            <a:r>
              <a:rPr lang="en-CA" sz="1800" dirty="0">
                <a:solidFill>
                  <a:srgbClr val="000000"/>
                </a:solidFill>
                <a:effectLst/>
                <a:latin typeface="Calibri" panose="020F0502020204030204" pitchFamily="34" charset="0"/>
                <a:ea typeface="Times New Roman" panose="02020603050405020304" pitchFamily="18" charset="0"/>
              </a:rPr>
              <a:t>, D., Isola, C., </a:t>
            </a:r>
            <a:r>
              <a:rPr lang="en-CA" sz="1800" dirty="0" err="1">
                <a:solidFill>
                  <a:srgbClr val="000000"/>
                </a:solidFill>
                <a:effectLst/>
                <a:latin typeface="Calibri" panose="020F0502020204030204" pitchFamily="34" charset="0"/>
                <a:ea typeface="Times New Roman" panose="02020603050405020304" pitchFamily="18" charset="0"/>
              </a:rPr>
              <a:t>Grocutt</a:t>
            </a:r>
            <a:r>
              <a:rPr lang="en-CA" sz="1800" dirty="0">
                <a:solidFill>
                  <a:srgbClr val="000000"/>
                </a:solidFill>
                <a:effectLst/>
                <a:latin typeface="Calibri" panose="020F0502020204030204" pitchFamily="34" charset="0"/>
                <a:ea typeface="Times New Roman" panose="02020603050405020304" pitchFamily="18" charset="0"/>
              </a:rPr>
              <a:t>, K., &amp; Turner, N. (2022). Transformational leadership effectiveness: An evidence-based primer. </a:t>
            </a:r>
            <a:r>
              <a:rPr lang="en-CA" sz="1800" i="1" dirty="0">
                <a:solidFill>
                  <a:srgbClr val="000000"/>
                </a:solidFill>
                <a:effectLst/>
                <a:latin typeface="Calibri" panose="020F0502020204030204" pitchFamily="34" charset="0"/>
                <a:ea typeface="Times New Roman" panose="02020603050405020304" pitchFamily="18" charset="0"/>
              </a:rPr>
              <a:t>Human Resource Development International</a:t>
            </a:r>
            <a:r>
              <a:rPr lang="en-CA" sz="1800" dirty="0">
                <a:solidFill>
                  <a:srgbClr val="000000"/>
                </a:solidFill>
                <a:effectLst/>
                <a:latin typeface="Calibri" panose="020F0502020204030204" pitchFamily="34" charset="0"/>
                <a:ea typeface="Times New Roman" panose="02020603050405020304" pitchFamily="18" charset="0"/>
              </a:rPr>
              <a:t>, </a:t>
            </a:r>
            <a:r>
              <a:rPr lang="en-CA" sz="1800" i="1" dirty="0">
                <a:solidFill>
                  <a:srgbClr val="000000"/>
                </a:solidFill>
                <a:effectLst/>
                <a:latin typeface="Calibri" panose="020F0502020204030204" pitchFamily="34" charset="0"/>
                <a:ea typeface="Times New Roman" panose="02020603050405020304" pitchFamily="18" charset="0"/>
              </a:rPr>
              <a:t>26</a:t>
            </a:r>
            <a:r>
              <a:rPr lang="en-CA" sz="1800" dirty="0">
                <a:solidFill>
                  <a:srgbClr val="000000"/>
                </a:solidFill>
                <a:effectLst/>
                <a:latin typeface="Calibri" panose="020F0502020204030204" pitchFamily="34" charset="0"/>
                <a:ea typeface="Times New Roman" panose="02020603050405020304" pitchFamily="18" charset="0"/>
              </a:rPr>
              <a:t>(5), 627–641. </a:t>
            </a:r>
            <a:r>
              <a:rPr lang="en-CA" sz="1800" u="sng" dirty="0">
                <a:solidFill>
                  <a:srgbClr val="000000"/>
                </a:solidFill>
                <a:effectLst/>
                <a:latin typeface="Calibri" panose="020F0502020204030204" pitchFamily="34" charset="0"/>
                <a:ea typeface="Times New Roman" panose="02020603050405020304" pitchFamily="18" charset="0"/>
                <a:hlinkClick r:id="rId5"/>
              </a:rPr>
              <a:t>https://doi.org/10.1080/13678868.2022.2135938</a:t>
            </a:r>
            <a:endParaRPr lang="en-CA" sz="1800" dirty="0">
              <a:effectLst/>
              <a:latin typeface="Times New Roman" panose="02020603050405020304" pitchFamily="18" charset="0"/>
              <a:ea typeface="Times New Roman" panose="02020603050405020304" pitchFamily="18" charset="0"/>
            </a:endParaRPr>
          </a:p>
          <a:p>
            <a:pPr marL="0" indent="-457200">
              <a:spcAft>
                <a:spcPts val="600"/>
              </a:spcAft>
              <a:buNone/>
            </a:pPr>
            <a:r>
              <a:rPr lang="en-CA" sz="1800" dirty="0" err="1">
                <a:solidFill>
                  <a:srgbClr val="000000"/>
                </a:solidFill>
                <a:effectLst/>
                <a:latin typeface="Calibri" panose="020F0502020204030204" pitchFamily="34" charset="0"/>
                <a:ea typeface="Times New Roman" panose="02020603050405020304" pitchFamily="18" charset="0"/>
              </a:rPr>
              <a:t>Divya</a:t>
            </a:r>
            <a:r>
              <a:rPr lang="en-CA" sz="1800" dirty="0">
                <a:solidFill>
                  <a:srgbClr val="000000"/>
                </a:solidFill>
                <a:effectLst/>
                <a:latin typeface="Calibri" panose="020F0502020204030204" pitchFamily="34" charset="0"/>
                <a:ea typeface="Times New Roman" panose="02020603050405020304" pitchFamily="18" charset="0"/>
              </a:rPr>
              <a:t>, S. &amp; </a:t>
            </a:r>
            <a:r>
              <a:rPr lang="en-CA" sz="1800" dirty="0" err="1">
                <a:solidFill>
                  <a:srgbClr val="000000"/>
                </a:solidFill>
                <a:effectLst/>
                <a:latin typeface="Calibri" panose="020F0502020204030204" pitchFamily="34" charset="0"/>
                <a:ea typeface="Times New Roman" panose="02020603050405020304" pitchFamily="18" charset="0"/>
              </a:rPr>
              <a:t>Suganthi</a:t>
            </a:r>
            <a:r>
              <a:rPr lang="en-CA" sz="1800" dirty="0">
                <a:solidFill>
                  <a:srgbClr val="000000"/>
                </a:solidFill>
                <a:effectLst/>
                <a:latin typeface="Calibri" panose="020F0502020204030204" pitchFamily="34" charset="0"/>
                <a:ea typeface="Times New Roman" panose="02020603050405020304" pitchFamily="18" charset="0"/>
              </a:rPr>
              <a:t>, L. (2018). Influence of transformational-servant leadership styles and justice perceptions on employee burnout: A moderated mediation model. </a:t>
            </a:r>
            <a:r>
              <a:rPr lang="en-CA" sz="1800" i="1" dirty="0">
                <a:solidFill>
                  <a:srgbClr val="000000"/>
                </a:solidFill>
                <a:effectLst/>
                <a:latin typeface="Calibri" panose="020F0502020204030204" pitchFamily="34" charset="0"/>
                <a:ea typeface="Times New Roman" panose="02020603050405020304" pitchFamily="18" charset="0"/>
              </a:rPr>
              <a:t>International Journal of Business Innovation and Research, 15</a:t>
            </a:r>
            <a:r>
              <a:rPr lang="en-CA" sz="1800" dirty="0">
                <a:solidFill>
                  <a:srgbClr val="000000"/>
                </a:solidFill>
                <a:effectLst/>
                <a:latin typeface="Calibri" panose="020F0502020204030204" pitchFamily="34" charset="0"/>
                <a:ea typeface="Times New Roman" panose="02020603050405020304" pitchFamily="18" charset="0"/>
              </a:rPr>
              <a:t>(1), 119-135. </a:t>
            </a:r>
            <a:r>
              <a:rPr lang="en-CA" sz="1800" u="sng" dirty="0">
                <a:solidFill>
                  <a:srgbClr val="000000"/>
                </a:solidFill>
                <a:effectLst/>
                <a:latin typeface="Calibri" panose="020F0502020204030204" pitchFamily="34" charset="0"/>
                <a:ea typeface="Times New Roman" panose="02020603050405020304" pitchFamily="18" charset="0"/>
                <a:hlinkClick r:id="rId6"/>
              </a:rPr>
              <a:t>https://doi.org/10.1504/IJBIR.2018.088475</a:t>
            </a:r>
            <a:endParaRPr lang="en-CA" sz="1800" dirty="0">
              <a:effectLst/>
              <a:latin typeface="Times New Roman" panose="02020603050405020304" pitchFamily="18" charset="0"/>
              <a:ea typeface="Times New Roman" panose="02020603050405020304" pitchFamily="18" charset="0"/>
            </a:endParaRPr>
          </a:p>
          <a:p>
            <a:pPr marL="0" indent="-457200" fontAlgn="base">
              <a:spcAft>
                <a:spcPts val="600"/>
              </a:spcAft>
              <a:buNone/>
            </a:pPr>
            <a:r>
              <a:rPr lang="en-CA" sz="1800" dirty="0" err="1">
                <a:solidFill>
                  <a:srgbClr val="000000"/>
                </a:solidFill>
                <a:effectLst/>
                <a:latin typeface="Calibri" panose="020F0502020204030204" pitchFamily="34" charset="0"/>
                <a:ea typeface="Times New Roman" panose="02020603050405020304" pitchFamily="18" charset="0"/>
              </a:rPr>
              <a:t>Ehringer</a:t>
            </a:r>
            <a:r>
              <a:rPr lang="en-CA" sz="1800" dirty="0">
                <a:solidFill>
                  <a:srgbClr val="000000"/>
                </a:solidFill>
                <a:effectLst/>
                <a:latin typeface="Calibri" panose="020F0502020204030204" pitchFamily="34" charset="0"/>
                <a:ea typeface="Times New Roman" panose="02020603050405020304" pitchFamily="18" charset="0"/>
              </a:rPr>
              <a:t>, G. &amp; Duffy, B. (2009). Promoting best practice and safety through preprinted physician orders. </a:t>
            </a:r>
            <a:r>
              <a:rPr lang="en-CA" sz="1800" i="1" dirty="0">
                <a:solidFill>
                  <a:srgbClr val="000000"/>
                </a:solidFill>
                <a:effectLst/>
                <a:latin typeface="Calibri" panose="020F0502020204030204" pitchFamily="34" charset="0"/>
                <a:ea typeface="Times New Roman" panose="02020603050405020304" pitchFamily="18" charset="0"/>
              </a:rPr>
              <a:t>Journal of Medical Regulation, 95</a:t>
            </a:r>
            <a:r>
              <a:rPr lang="en-CA" sz="1800" dirty="0">
                <a:solidFill>
                  <a:srgbClr val="000000"/>
                </a:solidFill>
                <a:effectLst/>
                <a:latin typeface="Calibri" panose="020F0502020204030204" pitchFamily="34" charset="0"/>
                <a:ea typeface="Times New Roman" panose="02020603050405020304" pitchFamily="18" charset="0"/>
              </a:rPr>
              <a:t>(1), 25-31. </a:t>
            </a:r>
            <a:r>
              <a:rPr lang="en-CA" sz="1800" u="sng" dirty="0">
                <a:solidFill>
                  <a:srgbClr val="000000"/>
                </a:solidFill>
                <a:effectLst/>
                <a:latin typeface="Calibri" panose="020F0502020204030204" pitchFamily="34" charset="0"/>
                <a:ea typeface="Times New Roman" panose="02020603050405020304" pitchFamily="18" charset="0"/>
                <a:hlinkClick r:id="rId7"/>
              </a:rPr>
              <a:t>https://doi.org/10.30770/2572-1852-95.1.25</a:t>
            </a:r>
            <a:endParaRPr lang="en-CA" sz="1800" dirty="0">
              <a:effectLst/>
              <a:latin typeface="Times New Roman" panose="02020603050405020304" pitchFamily="18" charset="0"/>
              <a:ea typeface="Times New Roman" panose="02020603050405020304" pitchFamily="18" charset="0"/>
            </a:endParaRPr>
          </a:p>
          <a:p>
            <a:pPr marL="0" indent="-457200" fontAlgn="base">
              <a:spcAft>
                <a:spcPts val="600"/>
              </a:spcAft>
              <a:buNone/>
            </a:pPr>
            <a:r>
              <a:rPr lang="en-CA" sz="1800" dirty="0">
                <a:solidFill>
                  <a:srgbClr val="000000"/>
                </a:solidFill>
                <a:effectLst/>
                <a:latin typeface="Calibri" panose="020F0502020204030204" pitchFamily="34" charset="0"/>
                <a:ea typeface="Times New Roman" panose="02020603050405020304" pitchFamily="18" charset="0"/>
              </a:rPr>
              <a:t>McLeod, K. T. (2021). </a:t>
            </a:r>
            <a:r>
              <a:rPr lang="en-CA" sz="1800" i="1" dirty="0">
                <a:solidFill>
                  <a:srgbClr val="000000"/>
                </a:solidFill>
                <a:effectLst/>
                <a:latin typeface="Calibri" panose="020F0502020204030204" pitchFamily="34" charset="0"/>
                <a:ea typeface="Times New Roman" panose="02020603050405020304" pitchFamily="18" charset="0"/>
              </a:rPr>
              <a:t>The impact of prison health policy: a multimethod study of the context and outcomes of the transfer of healthcare services in British Columbia’s provincial correctional facilities to the ministry of health.</a:t>
            </a:r>
            <a:r>
              <a:rPr lang="en-CA" sz="1800" dirty="0">
                <a:solidFill>
                  <a:srgbClr val="000000"/>
                </a:solidFill>
                <a:effectLst/>
                <a:latin typeface="Calibri" panose="020F0502020204030204" pitchFamily="34" charset="0"/>
                <a:ea typeface="Times New Roman" panose="02020603050405020304" pitchFamily="18" charset="0"/>
              </a:rPr>
              <a:t> [Unpublished doctoral dissertation]. University of British Columbia. </a:t>
            </a:r>
            <a:r>
              <a:rPr lang="en-CA" sz="1800" u="sng" dirty="0">
                <a:solidFill>
                  <a:srgbClr val="000000"/>
                </a:solidFill>
                <a:effectLst/>
                <a:latin typeface="Calibri" panose="020F0502020204030204" pitchFamily="34" charset="0"/>
                <a:ea typeface="Times New Roman" panose="02020603050405020304" pitchFamily="18" charset="0"/>
                <a:hlinkClick r:id="rId8"/>
              </a:rPr>
              <a:t>https://open.library.ubc.ca/soa/cIRcle/collections/ubctheses/24/items/1.0403799</a:t>
            </a:r>
            <a:r>
              <a:rPr lang="en-CA" sz="1800" dirty="0">
                <a:solidFill>
                  <a:srgbClr val="000000"/>
                </a:solidFill>
                <a:effectLst/>
                <a:latin typeface="Calibri" panose="020F050202020403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indent="-457200">
              <a:spcAft>
                <a:spcPts val="600"/>
              </a:spcAft>
              <a:buNone/>
            </a:pPr>
            <a:r>
              <a:rPr lang="en-CA" sz="1800" dirty="0">
                <a:solidFill>
                  <a:srgbClr val="000000"/>
                </a:solidFill>
                <a:effectLst/>
                <a:latin typeface="Calibri" panose="020F0502020204030204" pitchFamily="34" charset="0"/>
                <a:ea typeface="Times New Roman" panose="02020603050405020304" pitchFamily="18" charset="0"/>
              </a:rPr>
              <a:t>Ministry of Mental Health and Addictions. (2017). </a:t>
            </a:r>
            <a:r>
              <a:rPr lang="en-CA" sz="1800" i="1" dirty="0">
                <a:solidFill>
                  <a:srgbClr val="000000"/>
                </a:solidFill>
                <a:effectLst/>
                <a:latin typeface="Calibri" panose="020F0502020204030204" pitchFamily="34" charset="0"/>
                <a:ea typeface="Times New Roman" panose="02020603050405020304" pitchFamily="18" charset="0"/>
              </a:rPr>
              <a:t>Escalating BC’s Response to the Overdose Emergency.</a:t>
            </a:r>
            <a:r>
              <a:rPr lang="en-CA" sz="1800" dirty="0">
                <a:solidFill>
                  <a:srgbClr val="000000"/>
                </a:solidFill>
                <a:effectLst/>
                <a:latin typeface="Calibri" panose="020F0502020204030204" pitchFamily="34" charset="0"/>
                <a:ea typeface="Times New Roman" panose="02020603050405020304" pitchFamily="18" charset="0"/>
              </a:rPr>
              <a:t> </a:t>
            </a:r>
            <a:r>
              <a:rPr lang="en-CA" sz="1800" u="sng" dirty="0">
                <a:solidFill>
                  <a:srgbClr val="000000"/>
                </a:solidFill>
                <a:effectLst/>
                <a:latin typeface="Calibri" panose="020F0502020204030204" pitchFamily="34" charset="0"/>
                <a:ea typeface="Times New Roman" panose="02020603050405020304" pitchFamily="18" charset="0"/>
                <a:hlinkClick r:id="rId9"/>
              </a:rPr>
              <a:t>https://www2.gov.bc.ca/assets/gov/overdose-awareness/mmha_escalating_bcs_response_report_final_26feb.pdf</a:t>
            </a:r>
            <a:endParaRPr lang="en-CA" sz="1800" dirty="0">
              <a:effectLst/>
              <a:latin typeface="Times New Roman" panose="02020603050405020304" pitchFamily="18" charset="0"/>
              <a:ea typeface="Times New Roman" panose="02020603050405020304" pitchFamily="18" charset="0"/>
            </a:endParaRPr>
          </a:p>
          <a:p>
            <a:pPr marL="0" indent="-457200">
              <a:spcAft>
                <a:spcPts val="600"/>
              </a:spcAft>
              <a:buNone/>
            </a:pPr>
            <a:r>
              <a:rPr lang="en-CA" sz="1800" dirty="0">
                <a:solidFill>
                  <a:srgbClr val="000000"/>
                </a:solidFill>
                <a:effectLst/>
                <a:latin typeface="Calibri" panose="020F0502020204030204" pitchFamily="34" charset="0"/>
                <a:ea typeface="Times New Roman" panose="02020603050405020304" pitchFamily="18" charset="0"/>
              </a:rPr>
              <a:t>Provincial Health Services Authority. (n.d.). </a:t>
            </a:r>
            <a:r>
              <a:rPr lang="en-CA" sz="1800" i="1" dirty="0">
                <a:solidFill>
                  <a:srgbClr val="000000"/>
                </a:solidFill>
                <a:effectLst/>
                <a:latin typeface="Calibri" panose="020F0502020204030204" pitchFamily="34" charset="0"/>
                <a:ea typeface="Times New Roman" panose="02020603050405020304" pitchFamily="18" charset="0"/>
              </a:rPr>
              <a:t>Our unique role. </a:t>
            </a:r>
            <a:r>
              <a:rPr lang="en-CA" sz="1800" dirty="0">
                <a:solidFill>
                  <a:srgbClr val="000000"/>
                </a:solidFill>
                <a:effectLst/>
                <a:latin typeface="Calibri" panose="020F0502020204030204" pitchFamily="34" charset="0"/>
                <a:ea typeface="Times New Roman" panose="02020603050405020304" pitchFamily="18" charset="0"/>
              </a:rPr>
              <a:t>Retrieved on August 31, 2025 from </a:t>
            </a:r>
            <a:r>
              <a:rPr lang="en-CA" sz="1800" u="sng" dirty="0">
                <a:solidFill>
                  <a:srgbClr val="000000"/>
                </a:solidFill>
                <a:effectLst/>
                <a:latin typeface="Calibri" panose="020F0502020204030204" pitchFamily="34" charset="0"/>
                <a:ea typeface="Times New Roman" panose="02020603050405020304" pitchFamily="18" charset="0"/>
                <a:hlinkClick r:id="rId10"/>
              </a:rPr>
              <a:t>http://www.phsa.ca/about/who-we-are/our-unique-role</a:t>
            </a:r>
            <a:endParaRPr lang="en-CA" sz="1800" dirty="0">
              <a:effectLst/>
              <a:latin typeface="Times New Roman" panose="02020603050405020304" pitchFamily="18" charset="0"/>
              <a:ea typeface="Times New Roman" panose="02020603050405020304" pitchFamily="18" charset="0"/>
            </a:endParaRPr>
          </a:p>
          <a:p>
            <a:pPr marL="0" indent="-457200">
              <a:spcAft>
                <a:spcPts val="600"/>
              </a:spcAft>
              <a:buNone/>
            </a:pPr>
            <a:r>
              <a:rPr lang="en-CA" sz="1800" dirty="0">
                <a:solidFill>
                  <a:srgbClr val="000000"/>
                </a:solidFill>
                <a:effectLst/>
                <a:latin typeface="Calibri" panose="020F0502020204030204" pitchFamily="34" charset="0"/>
                <a:ea typeface="Times New Roman" panose="02020603050405020304" pitchFamily="18" charset="0"/>
              </a:rPr>
              <a:t>Spanos, S., Leask, E., Patel, R., </a:t>
            </a:r>
            <a:r>
              <a:rPr lang="en-CA" sz="1800" dirty="0" err="1">
                <a:solidFill>
                  <a:srgbClr val="000000"/>
                </a:solidFill>
                <a:effectLst/>
                <a:latin typeface="Calibri" panose="020F0502020204030204" pitchFamily="34" charset="0"/>
                <a:ea typeface="Times New Roman" panose="02020603050405020304" pitchFamily="18" charset="0"/>
              </a:rPr>
              <a:t>Datyner</a:t>
            </a:r>
            <a:r>
              <a:rPr lang="en-CA" sz="1800" dirty="0">
                <a:solidFill>
                  <a:srgbClr val="000000"/>
                </a:solidFill>
                <a:effectLst/>
                <a:latin typeface="Calibri" panose="020F0502020204030204" pitchFamily="34" charset="0"/>
                <a:ea typeface="Times New Roman" panose="02020603050405020304" pitchFamily="18" charset="0"/>
              </a:rPr>
              <a:t>, M., </a:t>
            </a:r>
            <a:r>
              <a:rPr lang="en-CA" sz="1800" dirty="0" err="1">
                <a:solidFill>
                  <a:srgbClr val="000000"/>
                </a:solidFill>
                <a:effectLst/>
                <a:latin typeface="Calibri" panose="020F0502020204030204" pitchFamily="34" charset="0"/>
                <a:ea typeface="Times New Roman" panose="02020603050405020304" pitchFamily="18" charset="0"/>
              </a:rPr>
              <a:t>Loh</a:t>
            </a:r>
            <a:r>
              <a:rPr lang="en-CA" sz="1800" dirty="0">
                <a:solidFill>
                  <a:srgbClr val="000000"/>
                </a:solidFill>
                <a:effectLst/>
                <a:latin typeface="Calibri" panose="020F0502020204030204" pitchFamily="34" charset="0"/>
                <a:ea typeface="Times New Roman" panose="02020603050405020304" pitchFamily="18" charset="0"/>
              </a:rPr>
              <a:t>, E., &amp; Braithwaite, J. (2024). Healthcare leaders navigating complexity: A scoping review of key trends in future roles and competencies. </a:t>
            </a:r>
            <a:r>
              <a:rPr lang="en-CA" sz="1800" i="1" dirty="0">
                <a:solidFill>
                  <a:srgbClr val="000000"/>
                </a:solidFill>
                <a:effectLst/>
                <a:latin typeface="Calibri" panose="020F0502020204030204" pitchFamily="34" charset="0"/>
                <a:ea typeface="Times New Roman" panose="02020603050405020304" pitchFamily="18" charset="0"/>
              </a:rPr>
              <a:t>BMC Medical Evaluation, 24</a:t>
            </a:r>
            <a:r>
              <a:rPr lang="en-CA" sz="1800" dirty="0">
                <a:solidFill>
                  <a:srgbClr val="000000"/>
                </a:solidFill>
                <a:effectLst/>
                <a:latin typeface="Calibri" panose="020F0502020204030204" pitchFamily="34" charset="0"/>
                <a:ea typeface="Times New Roman" panose="02020603050405020304" pitchFamily="18" charset="0"/>
              </a:rPr>
              <a:t>(720). </a:t>
            </a:r>
            <a:r>
              <a:rPr lang="en-CA" sz="1800" u="sng" dirty="0">
                <a:solidFill>
                  <a:srgbClr val="000000"/>
                </a:solidFill>
                <a:effectLst/>
                <a:latin typeface="Calibri" panose="020F0502020204030204" pitchFamily="34" charset="0"/>
                <a:ea typeface="Times New Roman" panose="02020603050405020304" pitchFamily="18" charset="0"/>
                <a:hlinkClick r:id="rId11"/>
              </a:rPr>
              <a:t>https://doi.org/10.1186/s12909-024-05689-4</a:t>
            </a:r>
            <a:endParaRPr lang="en-CA" sz="1800" u="sng" dirty="0">
              <a:solidFill>
                <a:srgbClr val="000000"/>
              </a:solidFill>
              <a:effectLst/>
              <a:latin typeface="Calibri" panose="020F0502020204030204" pitchFamily="34" charset="0"/>
              <a:ea typeface="Times New Roman" panose="02020603050405020304" pitchFamily="18" charset="0"/>
            </a:endParaRPr>
          </a:p>
          <a:p>
            <a:pPr marL="0" indent="-457200">
              <a:spcAft>
                <a:spcPts val="600"/>
              </a:spcAft>
              <a:buNone/>
            </a:pPr>
            <a:r>
              <a:rPr lang="en-CA"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Vender, R. J. (2015).  </a:t>
            </a:r>
            <a:r>
              <a:rPr lang="en-CA" sz="1800"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12"/>
              </a:rPr>
              <a:t>Leadership: An overview</a:t>
            </a:r>
            <a:r>
              <a:rPr lang="en-CA"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CA" sz="1800" i="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American Journal of Gastroenterology, 110, </a:t>
            </a:r>
            <a:r>
              <a:rPr lang="en-CA"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362-367. </a:t>
            </a:r>
            <a:r>
              <a:rPr lang="en-CA" sz="18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3"/>
              </a:rPr>
              <a:t>https://doi.org/10.1038/ajg.2014.199</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spcAft>
                <a:spcPts val="600"/>
              </a:spcAft>
              <a:buNone/>
            </a:pPr>
            <a:endParaRPr lang="en-CA" sz="1800" dirty="0">
              <a:effectLst/>
              <a:latin typeface="Times New Roman" panose="02020603050405020304" pitchFamily="18" charset="0"/>
              <a:ea typeface="Times New Roman" panose="02020603050405020304" pitchFamily="18" charset="0"/>
            </a:endParaRPr>
          </a:p>
          <a:p>
            <a:pPr marL="0" indent="-457200">
              <a:buNone/>
            </a:pPr>
            <a:endParaRPr lang="en-US" dirty="0"/>
          </a:p>
        </p:txBody>
      </p:sp>
    </p:spTree>
    <p:extLst>
      <p:ext uri="{BB962C8B-B14F-4D97-AF65-F5344CB8AC3E}">
        <p14:creationId xmlns:p14="http://schemas.microsoft.com/office/powerpoint/2010/main" val="358233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3844-0796-9B7C-AAC8-F4BECCC4C095}"/>
              </a:ext>
            </a:extLst>
          </p:cNvPr>
          <p:cNvSpPr>
            <a:spLocks noGrp="1"/>
          </p:cNvSpPr>
          <p:nvPr>
            <p:ph type="title"/>
          </p:nvPr>
        </p:nvSpPr>
        <p:spPr/>
        <p:txBody>
          <a:bodyPr/>
          <a:lstStyle/>
          <a:p>
            <a:r>
              <a:rPr lang="en-US" dirty="0"/>
              <a:t>Transformational-Servant Leadership Style</a:t>
            </a:r>
          </a:p>
        </p:txBody>
      </p:sp>
      <p:sp>
        <p:nvSpPr>
          <p:cNvPr id="3" name="Content Placeholder 2">
            <a:extLst>
              <a:ext uri="{FF2B5EF4-FFF2-40B4-BE49-F238E27FC236}">
                <a16:creationId xmlns:a16="http://schemas.microsoft.com/office/drawing/2014/main" id="{22A53441-49AF-5930-3D8D-ACE38CF1CFAF}"/>
              </a:ext>
            </a:extLst>
          </p:cNvPr>
          <p:cNvSpPr>
            <a:spLocks noGrp="1"/>
          </p:cNvSpPr>
          <p:nvPr>
            <p:ph sz="half" idx="1"/>
          </p:nvPr>
        </p:nvSpPr>
        <p:spPr>
          <a:xfrm>
            <a:off x="699247" y="1690688"/>
            <a:ext cx="5320553" cy="4486275"/>
          </a:xfrm>
        </p:spPr>
        <p:txBody>
          <a:bodyPr>
            <a:normAutofit fontScale="55000" lnSpcReduction="20000"/>
          </a:bodyPr>
          <a:lstStyle/>
          <a:p>
            <a:pPr marL="0" indent="0">
              <a:buNone/>
            </a:pPr>
            <a:r>
              <a:rPr lang="en-US" b="1" dirty="0"/>
              <a:t>Transformational leaders</a:t>
            </a:r>
          </a:p>
          <a:p>
            <a:r>
              <a:rPr lang="en-US" dirty="0"/>
              <a:t>Inspire &amp; motivate</a:t>
            </a:r>
          </a:p>
          <a:p>
            <a:r>
              <a:rPr lang="en-US" dirty="0"/>
              <a:t>Communicate vision</a:t>
            </a:r>
          </a:p>
          <a:p>
            <a:r>
              <a:rPr lang="en-US" dirty="0"/>
              <a:t>Empower followers (Deng et al., 2022)</a:t>
            </a:r>
          </a:p>
          <a:p>
            <a:pPr marL="0" indent="0">
              <a:buNone/>
            </a:pPr>
            <a:r>
              <a:rPr lang="en-US" b="1" dirty="0"/>
              <a:t>Servant style leaders </a:t>
            </a:r>
          </a:p>
          <a:p>
            <a:r>
              <a:rPr lang="en-US" dirty="0"/>
              <a:t>Put others first</a:t>
            </a:r>
          </a:p>
          <a:p>
            <a:r>
              <a:rPr lang="en-US" dirty="0"/>
              <a:t>Empathic, humble, &amp; authentic</a:t>
            </a:r>
          </a:p>
          <a:p>
            <a:r>
              <a:rPr lang="en-US" dirty="0"/>
              <a:t>Commit to social justice (</a:t>
            </a:r>
            <a:r>
              <a:rPr lang="en-US" dirty="0" err="1"/>
              <a:t>Demeke</a:t>
            </a:r>
            <a:r>
              <a:rPr lang="en-US" dirty="0"/>
              <a:t>, van Engen, &amp; Markos, 2024)</a:t>
            </a:r>
          </a:p>
          <a:p>
            <a:pPr marL="0" indent="0">
              <a:buNone/>
            </a:pPr>
            <a:endParaRPr lang="en-US" dirty="0"/>
          </a:p>
          <a:p>
            <a:pPr marL="0" indent="0">
              <a:buNone/>
            </a:pPr>
            <a:r>
              <a:rPr lang="en-US" b="1" dirty="0"/>
              <a:t>TRANSFORMATIONAL-SERVANT LEADERSHIP STYLE</a:t>
            </a:r>
          </a:p>
          <a:p>
            <a:pPr marL="0" indent="0" algn="ctr">
              <a:lnSpc>
                <a:spcPct val="120000"/>
              </a:lnSpc>
              <a:spcAft>
                <a:spcPts val="600"/>
              </a:spcAft>
              <a:buNone/>
            </a:pPr>
            <a:r>
              <a:rPr lang="en-US" dirty="0"/>
              <a:t>Integrates the servant leader’s ethic of care, humility, and service with the transformational leader’s vision, inspiration, and capacity to drive change. This fosters both individual flourishing and organizational transformation (</a:t>
            </a:r>
            <a:r>
              <a:rPr lang="en-US" dirty="0" err="1"/>
              <a:t>Divya</a:t>
            </a:r>
            <a:r>
              <a:rPr lang="en-US" dirty="0"/>
              <a:t> &amp; </a:t>
            </a:r>
            <a:r>
              <a:rPr lang="en-US" dirty="0" err="1"/>
              <a:t>Suganthi</a:t>
            </a:r>
            <a:r>
              <a:rPr lang="en-US" dirty="0"/>
              <a:t>, 2018).</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7" name="Content Placeholder 6">
            <a:extLst>
              <a:ext uri="{FF2B5EF4-FFF2-40B4-BE49-F238E27FC236}">
                <a16:creationId xmlns:a16="http://schemas.microsoft.com/office/drawing/2014/main" id="{D54C67CB-53F4-58A5-6697-34E4613A9FA4}"/>
              </a:ext>
            </a:extLst>
          </p:cNvPr>
          <p:cNvGraphicFramePr>
            <a:graphicFrameLocks noGrp="1"/>
          </p:cNvGraphicFramePr>
          <p:nvPr>
            <p:ph sz="half" idx="2"/>
            <p:extLst>
              <p:ext uri="{D42A27DB-BD31-4B8C-83A1-F6EECF244321}">
                <p14:modId xmlns:p14="http://schemas.microsoft.com/office/powerpoint/2010/main" val="21428359"/>
              </p:ext>
            </p:extLst>
          </p:nvPr>
        </p:nvGraphicFramePr>
        <p:xfrm>
          <a:off x="5827059" y="1362635"/>
          <a:ext cx="6382870" cy="5130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C7F2C554-9AA8-CEF6-4256-6EAEE0524542}"/>
              </a:ext>
            </a:extLst>
          </p:cNvPr>
          <p:cNvSpPr txBox="1"/>
          <p:nvPr/>
        </p:nvSpPr>
        <p:spPr>
          <a:xfrm>
            <a:off x="8516471" y="3429000"/>
            <a:ext cx="502023" cy="1214718"/>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14BC44E5-779C-6C64-4A5D-B79842B4ECF1}"/>
              </a:ext>
            </a:extLst>
          </p:cNvPr>
          <p:cNvSpPr txBox="1"/>
          <p:nvPr/>
        </p:nvSpPr>
        <p:spPr>
          <a:xfrm>
            <a:off x="10022541" y="3101788"/>
            <a:ext cx="1331259" cy="2046714"/>
          </a:xfrm>
          <a:prstGeom prst="rect">
            <a:avLst/>
          </a:prstGeom>
          <a:noFill/>
        </p:spPr>
        <p:txBody>
          <a:bodyPr wrap="square" rtlCol="0">
            <a:spAutoFit/>
          </a:bodyPr>
          <a:lstStyle/>
          <a:p>
            <a:pPr lvl="0" algn="l">
              <a:spcAft>
                <a:spcPts val="600"/>
              </a:spcAft>
            </a:pPr>
            <a:r>
              <a:rPr lang="en-US" sz="1400" dirty="0"/>
              <a:t>Vision &amp; Inspiration</a:t>
            </a:r>
          </a:p>
          <a:p>
            <a:pPr lvl="0" algn="l">
              <a:spcAft>
                <a:spcPts val="600"/>
              </a:spcAft>
            </a:pPr>
            <a:r>
              <a:rPr lang="en-US" sz="1400" dirty="0"/>
              <a:t>Motivates Change</a:t>
            </a:r>
          </a:p>
          <a:p>
            <a:pPr lvl="0" algn="l">
              <a:spcAft>
                <a:spcPts val="600"/>
              </a:spcAft>
            </a:pPr>
            <a:r>
              <a:rPr lang="en-US" sz="1400" dirty="0"/>
              <a:t>Encourages Innovation</a:t>
            </a:r>
          </a:p>
          <a:p>
            <a:pPr lvl="0" algn="l">
              <a:spcAft>
                <a:spcPts val="600"/>
              </a:spcAft>
            </a:pPr>
            <a:r>
              <a:rPr lang="en-US" sz="1400" dirty="0"/>
              <a:t>Aligns with Shared Goals</a:t>
            </a:r>
          </a:p>
        </p:txBody>
      </p:sp>
      <p:sp>
        <p:nvSpPr>
          <p:cNvPr id="10" name="TextBox 9">
            <a:extLst>
              <a:ext uri="{FF2B5EF4-FFF2-40B4-BE49-F238E27FC236}">
                <a16:creationId xmlns:a16="http://schemas.microsoft.com/office/drawing/2014/main" id="{3A642CE1-5E0E-004E-3C34-2088A2285125}"/>
              </a:ext>
            </a:extLst>
          </p:cNvPr>
          <p:cNvSpPr txBox="1"/>
          <p:nvPr/>
        </p:nvSpPr>
        <p:spPr>
          <a:xfrm>
            <a:off x="6598023" y="3078704"/>
            <a:ext cx="1255059" cy="1831271"/>
          </a:xfrm>
          <a:prstGeom prst="rect">
            <a:avLst/>
          </a:prstGeom>
          <a:noFill/>
        </p:spPr>
        <p:txBody>
          <a:bodyPr wrap="square" rtlCol="0">
            <a:spAutoFit/>
          </a:bodyPr>
          <a:lstStyle/>
          <a:p>
            <a:pPr lvl="0" algn="l">
              <a:spcAft>
                <a:spcPts val="600"/>
              </a:spcAft>
            </a:pPr>
            <a:r>
              <a:rPr lang="en-US" sz="1400" dirty="0"/>
              <a:t>Service first</a:t>
            </a:r>
          </a:p>
          <a:p>
            <a:pPr lvl="0" algn="l">
              <a:spcAft>
                <a:spcPts val="600"/>
              </a:spcAft>
            </a:pPr>
            <a:r>
              <a:rPr lang="en-US" sz="1400" dirty="0"/>
              <a:t>Empathy &amp; Humility</a:t>
            </a:r>
          </a:p>
          <a:p>
            <a:pPr lvl="0" algn="l">
              <a:spcAft>
                <a:spcPts val="600"/>
              </a:spcAft>
            </a:pPr>
            <a:r>
              <a:rPr lang="en-US" sz="1400" dirty="0"/>
              <a:t>Ethical Stewardship</a:t>
            </a:r>
          </a:p>
          <a:p>
            <a:pPr lvl="0" algn="l">
              <a:spcAft>
                <a:spcPts val="600"/>
              </a:spcAft>
            </a:pPr>
            <a:r>
              <a:rPr lang="en-US" sz="1400" dirty="0"/>
              <a:t>Social Justice Focus</a:t>
            </a:r>
          </a:p>
        </p:txBody>
      </p:sp>
      <p:sp>
        <p:nvSpPr>
          <p:cNvPr id="11" name="TextBox 10">
            <a:extLst>
              <a:ext uri="{FF2B5EF4-FFF2-40B4-BE49-F238E27FC236}">
                <a16:creationId xmlns:a16="http://schemas.microsoft.com/office/drawing/2014/main" id="{B88B36D7-8CB7-3970-92D3-BB5730B8A3EB}"/>
              </a:ext>
            </a:extLst>
          </p:cNvPr>
          <p:cNvSpPr txBox="1"/>
          <p:nvPr/>
        </p:nvSpPr>
        <p:spPr>
          <a:xfrm>
            <a:off x="8283388" y="3101788"/>
            <a:ext cx="1290918" cy="1615827"/>
          </a:xfrm>
          <a:prstGeom prst="rect">
            <a:avLst/>
          </a:prstGeom>
          <a:noFill/>
        </p:spPr>
        <p:txBody>
          <a:bodyPr wrap="square" rtlCol="0">
            <a:spAutoFit/>
          </a:bodyPr>
          <a:lstStyle/>
          <a:p>
            <a:pPr>
              <a:spcAft>
                <a:spcPts val="600"/>
              </a:spcAft>
            </a:pPr>
            <a:r>
              <a:rPr lang="en-US" sz="1400" dirty="0"/>
              <a:t>Empowers Others</a:t>
            </a:r>
          </a:p>
          <a:p>
            <a:pPr>
              <a:spcAft>
                <a:spcPts val="600"/>
              </a:spcAft>
            </a:pPr>
            <a:r>
              <a:rPr lang="en-US" sz="1400" dirty="0"/>
              <a:t>Fosters Growth</a:t>
            </a:r>
          </a:p>
          <a:p>
            <a:pPr>
              <a:spcAft>
                <a:spcPts val="600"/>
              </a:spcAft>
            </a:pPr>
            <a:r>
              <a:rPr lang="en-US" sz="1400" dirty="0"/>
              <a:t>Authenticity</a:t>
            </a:r>
          </a:p>
          <a:p>
            <a:pPr>
              <a:spcAft>
                <a:spcPts val="600"/>
              </a:spcAft>
            </a:pPr>
            <a:r>
              <a:rPr lang="en-US" sz="1400" dirty="0"/>
              <a:t>Collective Flourishing</a:t>
            </a:r>
          </a:p>
        </p:txBody>
      </p:sp>
      <p:sp>
        <p:nvSpPr>
          <p:cNvPr id="12" name="TextBox 11">
            <a:extLst>
              <a:ext uri="{FF2B5EF4-FFF2-40B4-BE49-F238E27FC236}">
                <a16:creationId xmlns:a16="http://schemas.microsoft.com/office/drawing/2014/main" id="{65199C03-E70C-7A72-AA18-EC70844F99AE}"/>
              </a:ext>
            </a:extLst>
          </p:cNvPr>
          <p:cNvSpPr txBox="1"/>
          <p:nvPr/>
        </p:nvSpPr>
        <p:spPr>
          <a:xfrm>
            <a:off x="6490448" y="5838409"/>
            <a:ext cx="2026023" cy="307777"/>
          </a:xfrm>
          <a:prstGeom prst="rect">
            <a:avLst/>
          </a:prstGeom>
          <a:noFill/>
        </p:spPr>
        <p:txBody>
          <a:bodyPr wrap="square" rtlCol="0">
            <a:spAutoFit/>
          </a:bodyPr>
          <a:lstStyle/>
          <a:p>
            <a:r>
              <a:rPr lang="en-US" sz="1400" dirty="0"/>
              <a:t>SERVANT LEADERSHIP</a:t>
            </a:r>
          </a:p>
        </p:txBody>
      </p:sp>
      <p:sp>
        <p:nvSpPr>
          <p:cNvPr id="13" name="TextBox 12">
            <a:extLst>
              <a:ext uri="{FF2B5EF4-FFF2-40B4-BE49-F238E27FC236}">
                <a16:creationId xmlns:a16="http://schemas.microsoft.com/office/drawing/2014/main" id="{0D62964F-A873-6CC0-9124-801A390057EA}"/>
              </a:ext>
            </a:extLst>
          </p:cNvPr>
          <p:cNvSpPr txBox="1"/>
          <p:nvPr/>
        </p:nvSpPr>
        <p:spPr>
          <a:xfrm>
            <a:off x="8919882" y="5849759"/>
            <a:ext cx="2886635" cy="307777"/>
          </a:xfrm>
          <a:prstGeom prst="rect">
            <a:avLst/>
          </a:prstGeom>
          <a:noFill/>
        </p:spPr>
        <p:txBody>
          <a:bodyPr wrap="square" rtlCol="0">
            <a:spAutoFit/>
          </a:bodyPr>
          <a:lstStyle/>
          <a:p>
            <a:r>
              <a:rPr lang="en-US" sz="1400" dirty="0"/>
              <a:t>TRANSFORMATIONAL LEADERSHIP</a:t>
            </a:r>
          </a:p>
        </p:txBody>
      </p:sp>
      <p:pic>
        <p:nvPicPr>
          <p:cNvPr id="37" name="Audio 36">
            <a:extLst>
              <a:ext uri="{FF2B5EF4-FFF2-40B4-BE49-F238E27FC236}">
                <a16:creationId xmlns:a16="http://schemas.microsoft.com/office/drawing/2014/main" id="{FE9F63AE-578E-85D4-C7DF-BC5813A1D32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664913"/>
      </p:ext>
    </p:extLst>
  </p:cSld>
  <p:clrMapOvr>
    <a:masterClrMapping/>
  </p:clrMapOvr>
  <mc:AlternateContent xmlns:mc="http://schemas.openxmlformats.org/markup-compatibility/2006" xmlns:p14="http://schemas.microsoft.com/office/powerpoint/2010/main">
    <mc:Choice Requires="p14">
      <p:transition spd="slow" p14:dur="2000" advTm="91114"/>
    </mc:Choice>
    <mc:Fallback xmlns="">
      <p:transition spd="slow" advTm="911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3115-F774-3173-39F0-565DD04EEDD4}"/>
              </a:ext>
            </a:extLst>
          </p:cNvPr>
          <p:cNvSpPr>
            <a:spLocks noGrp="1"/>
          </p:cNvSpPr>
          <p:nvPr>
            <p:ph type="title"/>
          </p:nvPr>
        </p:nvSpPr>
        <p:spPr/>
        <p:txBody>
          <a:bodyPr>
            <a:normAutofit/>
          </a:bodyPr>
          <a:lstStyle/>
          <a:p>
            <a:r>
              <a:rPr lang="en-US" sz="3200" dirty="0"/>
              <a:t>Transformational- Servant Leadership Roles &amp; Competencies</a:t>
            </a:r>
          </a:p>
        </p:txBody>
      </p:sp>
      <p:sp>
        <p:nvSpPr>
          <p:cNvPr id="4" name="TextBox 3">
            <a:extLst>
              <a:ext uri="{FF2B5EF4-FFF2-40B4-BE49-F238E27FC236}">
                <a16:creationId xmlns:a16="http://schemas.microsoft.com/office/drawing/2014/main" id="{8A96D9B2-B75D-63C2-012A-B6915B5263B0}"/>
              </a:ext>
            </a:extLst>
          </p:cNvPr>
          <p:cNvSpPr txBox="1"/>
          <p:nvPr/>
        </p:nvSpPr>
        <p:spPr>
          <a:xfrm>
            <a:off x="663388" y="1690688"/>
            <a:ext cx="10936942" cy="6001643"/>
          </a:xfrm>
          <a:prstGeom prst="rect">
            <a:avLst/>
          </a:prstGeom>
          <a:noFill/>
        </p:spPr>
        <p:txBody>
          <a:bodyPr wrap="square" numCol="2" rtlCol="0">
            <a:spAutoFit/>
          </a:bodyPr>
          <a:lstStyle/>
          <a:p>
            <a:r>
              <a:rPr lang="en-US" sz="2400" b="1" dirty="0"/>
              <a:t>Innovation &amp; Adaptation</a:t>
            </a:r>
          </a:p>
          <a:p>
            <a:pPr marL="342900" indent="-342900">
              <a:buFont typeface="Arial" panose="020B0604020202020204" pitchFamily="34" charset="0"/>
              <a:buChar char="•"/>
            </a:pPr>
            <a:r>
              <a:rPr lang="en-US" sz="2400" dirty="0"/>
              <a:t>Flexible problem-solver</a:t>
            </a:r>
          </a:p>
          <a:p>
            <a:pPr marL="342900" indent="-342900">
              <a:buFont typeface="Arial" panose="020B0604020202020204" pitchFamily="34" charset="0"/>
              <a:buChar char="•"/>
            </a:pPr>
            <a:r>
              <a:rPr lang="en-US" sz="2400" dirty="0"/>
              <a:t>Triage master</a:t>
            </a:r>
          </a:p>
          <a:p>
            <a:pPr marL="342900" indent="-342900">
              <a:buFont typeface="Arial" panose="020B0604020202020204" pitchFamily="34" charset="0"/>
              <a:buChar char="•"/>
            </a:pPr>
            <a:endParaRPr lang="en-US" sz="2400" dirty="0"/>
          </a:p>
          <a:p>
            <a:r>
              <a:rPr lang="en-US" sz="2400" b="1" dirty="0"/>
              <a:t>Collaboration &amp; Communication</a:t>
            </a:r>
          </a:p>
          <a:p>
            <a:pPr marL="342900" indent="-342900">
              <a:buFont typeface="Arial" panose="020B0604020202020204" pitchFamily="34" charset="0"/>
              <a:buChar char="•"/>
            </a:pPr>
            <a:r>
              <a:rPr lang="en-US" sz="2400" dirty="0"/>
              <a:t>Empathic listener </a:t>
            </a:r>
          </a:p>
          <a:p>
            <a:pPr marL="342900" indent="-342900">
              <a:buFont typeface="Arial" panose="020B0604020202020204" pitchFamily="34" charset="0"/>
              <a:buChar char="•"/>
            </a:pPr>
            <a:r>
              <a:rPr lang="en-US" sz="2400" dirty="0"/>
              <a:t>Transparent intentions</a:t>
            </a:r>
          </a:p>
          <a:p>
            <a:pPr marL="342900" indent="-342900">
              <a:buFont typeface="Arial" panose="020B0604020202020204" pitchFamily="34" charset="0"/>
              <a:buChar char="•"/>
            </a:pPr>
            <a:r>
              <a:rPr lang="en-US" sz="2400" dirty="0"/>
              <a:t>Inclusivity</a:t>
            </a:r>
          </a:p>
          <a:p>
            <a:pPr marL="342900" indent="-342900">
              <a:buFont typeface="Arial" panose="020B0604020202020204" pitchFamily="34" charset="0"/>
              <a:buChar char="•"/>
            </a:pPr>
            <a:r>
              <a:rPr lang="en-US" sz="2400" dirty="0"/>
              <a:t>Compassion</a:t>
            </a:r>
          </a:p>
          <a:p>
            <a:pPr marL="342900" indent="-342900">
              <a:buFont typeface="Arial" panose="020B0604020202020204" pitchFamily="34" charset="0"/>
              <a:buChar char="•"/>
            </a:pPr>
            <a:r>
              <a:rPr lang="en-US" sz="2400" dirty="0"/>
              <a:t>Encourage staff autonomy</a:t>
            </a:r>
          </a:p>
          <a:p>
            <a:pPr marL="342900" indent="-342900">
              <a:buFont typeface="Arial" panose="020B0604020202020204" pitchFamily="34" charset="0"/>
              <a:buChar char="•"/>
            </a:pPr>
            <a:r>
              <a:rPr lang="en-US" sz="2400" dirty="0"/>
              <a:t>Engage with stakeholders</a:t>
            </a:r>
          </a:p>
          <a:p>
            <a:endParaRPr lang="en-US" sz="2400" b="1" dirty="0"/>
          </a:p>
          <a:p>
            <a:endParaRPr lang="en-US" sz="2400" b="1" dirty="0"/>
          </a:p>
          <a:p>
            <a:endParaRPr lang="en-US" sz="2400" b="1" dirty="0"/>
          </a:p>
          <a:p>
            <a:endParaRPr lang="en-US" sz="2400" b="1" dirty="0"/>
          </a:p>
          <a:p>
            <a:endParaRPr lang="en-US" sz="2400" b="1" dirty="0"/>
          </a:p>
          <a:p>
            <a:r>
              <a:rPr lang="en-US" sz="2400" b="1" dirty="0"/>
              <a:t>Self-Development &amp; Self-Awareness</a:t>
            </a:r>
          </a:p>
          <a:p>
            <a:pPr marL="342900" indent="-342900">
              <a:buFont typeface="Arial" panose="020B0604020202020204" pitchFamily="34" charset="0"/>
              <a:buChar char="•"/>
            </a:pPr>
            <a:r>
              <a:rPr lang="en-US" sz="2400" dirty="0"/>
              <a:t>Disparity detector</a:t>
            </a:r>
          </a:p>
          <a:p>
            <a:pPr marL="342900" indent="-342900">
              <a:buFont typeface="Arial" panose="020B0604020202020204" pitchFamily="34" charset="0"/>
              <a:buChar char="•"/>
            </a:pPr>
            <a:r>
              <a:rPr lang="en-US" sz="2400" dirty="0"/>
              <a:t>Bias check-ins internally &amp; externally with colleagues</a:t>
            </a:r>
          </a:p>
          <a:p>
            <a:pPr marL="342900" indent="-342900">
              <a:buFont typeface="Arial" panose="020B0604020202020204" pitchFamily="34" charset="0"/>
              <a:buChar char="•"/>
            </a:pPr>
            <a:endParaRPr lang="en-US" sz="2400" dirty="0"/>
          </a:p>
          <a:p>
            <a:r>
              <a:rPr lang="en-US" sz="2400" b="1" dirty="0"/>
              <a:t>Engagement &amp; Advocacy</a:t>
            </a:r>
          </a:p>
          <a:p>
            <a:pPr marL="342900" indent="-342900">
              <a:buFont typeface="Arial" panose="020B0604020202020204" pitchFamily="34" charset="0"/>
              <a:buChar char="•"/>
            </a:pPr>
            <a:r>
              <a:rPr lang="en-US" sz="2400" dirty="0"/>
              <a:t>Feedback from patients and team members</a:t>
            </a:r>
          </a:p>
          <a:p>
            <a:pPr marL="342900" indent="-342900">
              <a:buFont typeface="Arial" panose="020B0604020202020204" pitchFamily="34" charset="0"/>
              <a:buChar char="•"/>
            </a:pPr>
            <a:r>
              <a:rPr lang="en-US" sz="2400" dirty="0"/>
              <a:t>Education of patients through direct interaction &amp; education of team members</a:t>
            </a:r>
          </a:p>
          <a:p>
            <a:pPr marL="342900" indent="-342900">
              <a:buFont typeface="Arial" panose="020B0604020202020204" pitchFamily="34" charset="0"/>
              <a:buChar char="•"/>
            </a:pPr>
            <a:endParaRPr lang="en-US" sz="2400" dirty="0"/>
          </a:p>
          <a:p>
            <a:r>
              <a:rPr lang="en-US" dirty="0"/>
              <a:t>(</a:t>
            </a:r>
            <a:r>
              <a:rPr lang="en-US" dirty="0" err="1"/>
              <a:t>Demeke</a:t>
            </a:r>
            <a:r>
              <a:rPr lang="en-US" dirty="0"/>
              <a:t> et al., 2024; Spanos et al., 2024; Vender, 2015)</a:t>
            </a:r>
          </a:p>
        </p:txBody>
      </p:sp>
      <p:pic>
        <p:nvPicPr>
          <p:cNvPr id="22" name="Audio 21">
            <a:extLst>
              <a:ext uri="{FF2B5EF4-FFF2-40B4-BE49-F238E27FC236}">
                <a16:creationId xmlns:a16="http://schemas.microsoft.com/office/drawing/2014/main" id="{46BE24AC-EC9A-01EA-F1E4-B594A44016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897789036"/>
      </p:ext>
    </p:extLst>
  </p:cSld>
  <p:clrMapOvr>
    <a:masterClrMapping/>
  </p:clrMapOvr>
  <mc:AlternateContent xmlns:mc="http://schemas.openxmlformats.org/markup-compatibility/2006" xmlns:p14="http://schemas.microsoft.com/office/powerpoint/2010/main">
    <mc:Choice Requires="p14">
      <p:transition spd="slow" p14:dur="2000" advTm="102464"/>
    </mc:Choice>
    <mc:Fallback xmlns="">
      <p:transition spd="slow" advTm="1024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6704-825E-12EE-03BD-8710DB11070A}"/>
              </a:ext>
            </a:extLst>
          </p:cNvPr>
          <p:cNvSpPr>
            <a:spLocks noGrp="1"/>
          </p:cNvSpPr>
          <p:nvPr>
            <p:ph type="title"/>
          </p:nvPr>
        </p:nvSpPr>
        <p:spPr/>
        <p:txBody>
          <a:bodyPr>
            <a:normAutofit/>
          </a:bodyPr>
          <a:lstStyle/>
          <a:p>
            <a:r>
              <a:rPr lang="en-US" dirty="0"/>
              <a:t>Change in the Work Environment</a:t>
            </a:r>
          </a:p>
        </p:txBody>
      </p:sp>
      <p:sp>
        <p:nvSpPr>
          <p:cNvPr id="3" name="Content Placeholder 2">
            <a:extLst>
              <a:ext uri="{FF2B5EF4-FFF2-40B4-BE49-F238E27FC236}">
                <a16:creationId xmlns:a16="http://schemas.microsoft.com/office/drawing/2014/main" id="{6C4F5B0E-FCB1-3E52-AA68-7EBEC8E7AA29}"/>
              </a:ext>
            </a:extLst>
          </p:cNvPr>
          <p:cNvSpPr>
            <a:spLocks noGrp="1"/>
          </p:cNvSpPr>
          <p:nvPr>
            <p:ph idx="1"/>
          </p:nvPr>
        </p:nvSpPr>
        <p:spPr>
          <a:xfrm>
            <a:off x="838200" y="1490695"/>
            <a:ext cx="10515600" cy="971363"/>
          </a:xfrm>
          <a:ln w="25400">
            <a:solidFill>
              <a:schemeClr val="tx1"/>
            </a:solidFill>
          </a:ln>
        </p:spPr>
        <p:txBody>
          <a:bodyPr>
            <a:normAutofit fontScale="92500"/>
          </a:bodyPr>
          <a:lstStyle/>
          <a:p>
            <a:pPr marL="0" indent="0">
              <a:buNone/>
            </a:pPr>
            <a:r>
              <a:rPr lang="en-US" b="1" dirty="0"/>
              <a:t>Proposal: </a:t>
            </a:r>
            <a:r>
              <a:rPr lang="en-US" dirty="0"/>
              <a:t>Adding Persons with Disability (PWD) Applications to the services offered in the correctional </a:t>
            </a:r>
            <a:r>
              <a:rPr lang="en-US" dirty="0" err="1"/>
              <a:t>centre</a:t>
            </a:r>
            <a:r>
              <a:rPr lang="en-US" dirty="0"/>
              <a:t> for inmates meeting the specified criteria.</a:t>
            </a:r>
          </a:p>
          <a:p>
            <a:pPr marL="0" indent="0">
              <a:buNone/>
            </a:pPr>
            <a:endParaRPr lang="en-US" dirty="0"/>
          </a:p>
        </p:txBody>
      </p:sp>
      <p:sp>
        <p:nvSpPr>
          <p:cNvPr id="5" name="TextBox 4">
            <a:extLst>
              <a:ext uri="{FF2B5EF4-FFF2-40B4-BE49-F238E27FC236}">
                <a16:creationId xmlns:a16="http://schemas.microsoft.com/office/drawing/2014/main" id="{4930D7B8-D082-F1C4-3503-3298028705B6}"/>
              </a:ext>
            </a:extLst>
          </p:cNvPr>
          <p:cNvSpPr txBox="1"/>
          <p:nvPr/>
        </p:nvSpPr>
        <p:spPr>
          <a:xfrm>
            <a:off x="838200" y="2619829"/>
            <a:ext cx="10606314" cy="3600986"/>
          </a:xfrm>
          <a:prstGeom prst="rect">
            <a:avLst/>
          </a:prstGeom>
          <a:noFill/>
          <a:ln w="25400">
            <a:solidFill>
              <a:schemeClr val="tx1"/>
            </a:solidFill>
          </a:ln>
        </p:spPr>
        <p:txBody>
          <a:bodyPr wrap="square" rtlCol="0">
            <a:spAutoFit/>
          </a:bodyPr>
          <a:lstStyle/>
          <a:p>
            <a:r>
              <a:rPr lang="en-US" sz="2100" b="1" dirty="0"/>
              <a:t>Policies Supporting this Change:</a:t>
            </a:r>
          </a:p>
          <a:p>
            <a:r>
              <a:rPr lang="en-US" sz="2100" b="1" i="1" dirty="0"/>
              <a:t>1. BC’s Response to the Overdose Emergency </a:t>
            </a:r>
          </a:p>
          <a:p>
            <a:pPr marL="285750" indent="-285750">
              <a:buFont typeface="Arial" panose="020B0604020202020204" pitchFamily="34" charset="0"/>
              <a:buChar char="•"/>
            </a:pPr>
            <a:r>
              <a:rPr lang="en-US" sz="2100" i="1" dirty="0"/>
              <a:t>End Stigma: </a:t>
            </a:r>
            <a:r>
              <a:rPr lang="en-US" sz="2100" dirty="0"/>
              <a:t>Reduce barriers to people at risk of drug poisoning for health and social service supports. </a:t>
            </a:r>
          </a:p>
          <a:p>
            <a:pPr marL="285750" indent="-285750">
              <a:buFont typeface="Arial" panose="020B0604020202020204" pitchFamily="34" charset="0"/>
              <a:buChar char="•"/>
            </a:pPr>
            <a:r>
              <a:rPr lang="en-US" sz="2100" i="1" dirty="0"/>
              <a:t>Create a Supportive Environment: </a:t>
            </a:r>
            <a:r>
              <a:rPr lang="en-US" sz="2100" dirty="0"/>
              <a:t>The province has mandated access to income and disability assistance as a priority (Ministry of Mental Health and Addictions, 2017).</a:t>
            </a:r>
          </a:p>
          <a:p>
            <a:endParaRPr lang="en-US" sz="2100" dirty="0"/>
          </a:p>
          <a:p>
            <a:r>
              <a:rPr lang="en-US" sz="2100" b="1" i="1" dirty="0"/>
              <a:t>2. Health Authority Prioritizing Discharge Planning</a:t>
            </a:r>
          </a:p>
          <a:p>
            <a:pPr marL="285750" indent="-285750">
              <a:buFont typeface="Arial" panose="020B0604020202020204" pitchFamily="34" charset="0"/>
              <a:buChar char="•"/>
            </a:pPr>
            <a:r>
              <a:rPr lang="en-US" sz="2100" dirty="0"/>
              <a:t>Prevention of relapse with substances, mortality due to drug poisoning, and hospitalization for illness especially within the first 4-weeks after discharge (McLeod, 2021).</a:t>
            </a:r>
          </a:p>
          <a:p>
            <a:endParaRPr lang="en-US" dirty="0"/>
          </a:p>
        </p:txBody>
      </p:sp>
      <p:pic>
        <p:nvPicPr>
          <p:cNvPr id="25" name="Audio 24">
            <a:extLst>
              <a:ext uri="{FF2B5EF4-FFF2-40B4-BE49-F238E27FC236}">
                <a16:creationId xmlns:a16="http://schemas.microsoft.com/office/drawing/2014/main" id="{850D5F61-686F-3317-AFEE-B667C14F17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63762142"/>
      </p:ext>
    </p:extLst>
  </p:cSld>
  <p:clrMapOvr>
    <a:masterClrMapping/>
  </p:clrMapOvr>
  <mc:AlternateContent xmlns:mc="http://schemas.openxmlformats.org/markup-compatibility/2006" xmlns:p14="http://schemas.microsoft.com/office/powerpoint/2010/main">
    <mc:Choice Requires="p14">
      <p:transition spd="slow" p14:dur="2000" advTm="157226"/>
    </mc:Choice>
    <mc:Fallback xmlns="">
      <p:transition spd="slow" advTm="157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7BA6-63E0-8C0C-4A11-0B659DCEFBC1}"/>
              </a:ext>
            </a:extLst>
          </p:cNvPr>
          <p:cNvSpPr>
            <a:spLocks noGrp="1"/>
          </p:cNvSpPr>
          <p:nvPr>
            <p:ph type="title"/>
          </p:nvPr>
        </p:nvSpPr>
        <p:spPr/>
        <p:txBody>
          <a:bodyPr/>
          <a:lstStyle/>
          <a:p>
            <a:r>
              <a:rPr lang="en-US" dirty="0"/>
              <a:t>Interprofessional Effects in the Organization</a:t>
            </a:r>
          </a:p>
        </p:txBody>
      </p:sp>
      <p:sp>
        <p:nvSpPr>
          <p:cNvPr id="3" name="Content Placeholder 2">
            <a:extLst>
              <a:ext uri="{FF2B5EF4-FFF2-40B4-BE49-F238E27FC236}">
                <a16:creationId xmlns:a16="http://schemas.microsoft.com/office/drawing/2014/main" id="{66D4114B-B802-D227-4D95-EF2352294503}"/>
              </a:ext>
            </a:extLst>
          </p:cNvPr>
          <p:cNvSpPr>
            <a:spLocks noGrp="1"/>
          </p:cNvSpPr>
          <p:nvPr>
            <p:ph idx="1"/>
          </p:nvPr>
        </p:nvSpPr>
        <p:spPr/>
        <p:txBody>
          <a:bodyPr>
            <a:normAutofit fontScale="62500" lnSpcReduction="20000"/>
          </a:bodyPr>
          <a:lstStyle/>
          <a:p>
            <a:pPr marL="0" indent="0">
              <a:buNone/>
            </a:pPr>
            <a:r>
              <a:rPr lang="en-US" b="1" dirty="0"/>
              <a:t>Social Worker</a:t>
            </a:r>
          </a:p>
          <a:p>
            <a:r>
              <a:rPr lang="en-US" dirty="0"/>
              <a:t>Complete Social Worker section </a:t>
            </a:r>
          </a:p>
          <a:p>
            <a:r>
              <a:rPr lang="en-US" dirty="0"/>
              <a:t>Connect with clients after release to ensure they complete process</a:t>
            </a:r>
          </a:p>
          <a:p>
            <a:pPr marL="0" indent="0">
              <a:buNone/>
            </a:pPr>
            <a:endParaRPr lang="en-US" dirty="0"/>
          </a:p>
          <a:p>
            <a:pPr marL="0" indent="0">
              <a:buNone/>
            </a:pPr>
            <a:r>
              <a:rPr lang="en-US" b="1" dirty="0"/>
              <a:t>Nurses</a:t>
            </a:r>
          </a:p>
          <a:p>
            <a:r>
              <a:rPr lang="en-US" dirty="0"/>
              <a:t>Provide patients with information and explain how to complete their portion of the application</a:t>
            </a:r>
          </a:p>
          <a:p>
            <a:pPr marL="0" indent="0">
              <a:buNone/>
            </a:pPr>
            <a:endParaRPr lang="en-US" dirty="0"/>
          </a:p>
          <a:p>
            <a:pPr marL="0" indent="0">
              <a:buNone/>
            </a:pPr>
            <a:r>
              <a:rPr lang="en-US" b="1" dirty="0"/>
              <a:t>Correctional Officers</a:t>
            </a:r>
          </a:p>
          <a:p>
            <a:r>
              <a:rPr lang="en-US" dirty="0"/>
              <a:t>Provide clients with information when asked</a:t>
            </a:r>
          </a:p>
          <a:p>
            <a:r>
              <a:rPr lang="en-US" dirty="0"/>
              <a:t>Staffing levels to support NP meetings with clients to complete the PWD</a:t>
            </a:r>
          </a:p>
          <a:p>
            <a:pPr marL="0" indent="0">
              <a:buNone/>
            </a:pPr>
            <a:endParaRPr lang="en-US" dirty="0"/>
          </a:p>
          <a:p>
            <a:pPr marL="0" indent="0">
              <a:buNone/>
            </a:pPr>
            <a:r>
              <a:rPr lang="en-US" b="1" dirty="0"/>
              <a:t>Probation Officers</a:t>
            </a:r>
          </a:p>
          <a:p>
            <a:r>
              <a:rPr lang="en-US" dirty="0"/>
              <a:t>When meeting with clients who have disability prior to release, inform them of the option to apply for PWD prior to their release date</a:t>
            </a:r>
          </a:p>
        </p:txBody>
      </p:sp>
      <p:pic>
        <p:nvPicPr>
          <p:cNvPr id="26" name="Audio 25">
            <a:extLst>
              <a:ext uri="{FF2B5EF4-FFF2-40B4-BE49-F238E27FC236}">
                <a16:creationId xmlns:a16="http://schemas.microsoft.com/office/drawing/2014/main" id="{4BAD3511-C991-0D4E-B8DC-F3378E57F3E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992095344"/>
      </p:ext>
    </p:extLst>
  </p:cSld>
  <p:clrMapOvr>
    <a:masterClrMapping/>
  </p:clrMapOvr>
  <mc:AlternateContent xmlns:mc="http://schemas.openxmlformats.org/markup-compatibility/2006" xmlns:p14="http://schemas.microsoft.com/office/powerpoint/2010/main">
    <mc:Choice Requires="p14">
      <p:transition spd="slow" p14:dur="2000" advTm="30997"/>
    </mc:Choice>
    <mc:Fallback xmlns="">
      <p:transition spd="slow" advTm="309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F669D-2094-F981-DDA0-766E5DBF2C51}"/>
              </a:ext>
            </a:extLst>
          </p:cNvPr>
          <p:cNvSpPr>
            <a:spLocks noGrp="1"/>
          </p:cNvSpPr>
          <p:nvPr>
            <p:ph type="title"/>
          </p:nvPr>
        </p:nvSpPr>
        <p:spPr/>
        <p:txBody>
          <a:bodyPr/>
          <a:lstStyle/>
          <a:p>
            <a:r>
              <a:rPr lang="en-US" dirty="0"/>
              <a:t>Change Implementation</a:t>
            </a:r>
          </a:p>
        </p:txBody>
      </p:sp>
      <p:graphicFrame>
        <p:nvGraphicFramePr>
          <p:cNvPr id="4" name="Content Placeholder 3">
            <a:extLst>
              <a:ext uri="{FF2B5EF4-FFF2-40B4-BE49-F238E27FC236}">
                <a16:creationId xmlns:a16="http://schemas.microsoft.com/office/drawing/2014/main" id="{C764C3F1-916B-B7F8-16AB-31630D7935B6}"/>
              </a:ext>
            </a:extLst>
          </p:cNvPr>
          <p:cNvGraphicFramePr>
            <a:graphicFrameLocks noGrp="1"/>
          </p:cNvGraphicFramePr>
          <p:nvPr>
            <p:ph idx="1"/>
            <p:extLst>
              <p:ext uri="{D42A27DB-BD31-4B8C-83A1-F6EECF244321}">
                <p14:modId xmlns:p14="http://schemas.microsoft.com/office/powerpoint/2010/main" val="609246453"/>
              </p:ext>
            </p:extLst>
          </p:nvPr>
        </p:nvGraphicFramePr>
        <p:xfrm>
          <a:off x="50800" y="1825625"/>
          <a:ext cx="12090400" cy="24343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Content Placeholder 3">
            <a:extLst>
              <a:ext uri="{FF2B5EF4-FFF2-40B4-BE49-F238E27FC236}">
                <a16:creationId xmlns:a16="http://schemas.microsoft.com/office/drawing/2014/main" id="{F48A4101-EA72-D651-F67D-9A960ED295D0}"/>
              </a:ext>
            </a:extLst>
          </p:cNvPr>
          <p:cNvGraphicFramePr>
            <a:graphicFrameLocks/>
          </p:cNvGraphicFramePr>
          <p:nvPr>
            <p:extLst>
              <p:ext uri="{D42A27DB-BD31-4B8C-83A1-F6EECF244321}">
                <p14:modId xmlns:p14="http://schemas.microsoft.com/office/powerpoint/2010/main" val="1621384534"/>
              </p:ext>
            </p:extLst>
          </p:nvPr>
        </p:nvGraphicFramePr>
        <p:xfrm>
          <a:off x="50800" y="4062639"/>
          <a:ext cx="12090400" cy="243431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9" name="Audio 28">
            <a:extLst>
              <a:ext uri="{FF2B5EF4-FFF2-40B4-BE49-F238E27FC236}">
                <a16:creationId xmlns:a16="http://schemas.microsoft.com/office/drawing/2014/main" id="{1A6BFB17-5A92-A14E-2FF4-B0FCE0E697FC}"/>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96332591"/>
      </p:ext>
    </p:extLst>
  </p:cSld>
  <p:clrMapOvr>
    <a:masterClrMapping/>
  </p:clrMapOvr>
  <mc:AlternateContent xmlns:mc="http://schemas.openxmlformats.org/markup-compatibility/2006" xmlns:p14="http://schemas.microsoft.com/office/powerpoint/2010/main">
    <mc:Choice Requires="p14">
      <p:transition spd="slow" p14:dur="2000" advTm="39232"/>
    </mc:Choice>
    <mc:Fallback xmlns="">
      <p:transition spd="slow" advTm="39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F31A-3B34-F673-F358-D97F3151E37B}"/>
              </a:ext>
            </a:extLst>
          </p:cNvPr>
          <p:cNvSpPr>
            <a:spLocks noGrp="1"/>
          </p:cNvSpPr>
          <p:nvPr>
            <p:ph type="title"/>
          </p:nvPr>
        </p:nvSpPr>
        <p:spPr/>
        <p:txBody>
          <a:bodyPr/>
          <a:lstStyle/>
          <a:p>
            <a:r>
              <a:rPr lang="en-US" dirty="0"/>
              <a:t>Response to Change &amp; Obstacles Experienced</a:t>
            </a:r>
          </a:p>
        </p:txBody>
      </p:sp>
      <p:sp>
        <p:nvSpPr>
          <p:cNvPr id="3" name="Content Placeholder 2">
            <a:extLst>
              <a:ext uri="{FF2B5EF4-FFF2-40B4-BE49-F238E27FC236}">
                <a16:creationId xmlns:a16="http://schemas.microsoft.com/office/drawing/2014/main" id="{485F71BA-1977-A600-498D-CEBEC452958C}"/>
              </a:ext>
            </a:extLst>
          </p:cNvPr>
          <p:cNvSpPr>
            <a:spLocks noGrp="1"/>
          </p:cNvSpPr>
          <p:nvPr>
            <p:ph idx="1"/>
          </p:nvPr>
        </p:nvSpPr>
        <p:spPr>
          <a:xfrm>
            <a:off x="838200" y="1690688"/>
            <a:ext cx="10515600" cy="4351338"/>
          </a:xfrm>
        </p:spPr>
        <p:txBody>
          <a:bodyPr>
            <a:noAutofit/>
          </a:bodyPr>
          <a:lstStyle/>
          <a:p>
            <a:pPr marL="0" indent="0">
              <a:buNone/>
            </a:pPr>
            <a:r>
              <a:rPr lang="en-US" sz="2400" b="1" i="1" dirty="0"/>
              <a:t>Obstacles</a:t>
            </a:r>
          </a:p>
          <a:p>
            <a:r>
              <a:rPr lang="en-US" sz="2400" b="1" dirty="0"/>
              <a:t>Clients: </a:t>
            </a:r>
            <a:r>
              <a:rPr lang="en-US" sz="2400" dirty="0"/>
              <a:t>Initially submitted requests in large volumes and were often not appropriate for a disability application. </a:t>
            </a:r>
          </a:p>
          <a:p>
            <a:r>
              <a:rPr lang="en-US" sz="2400" b="1" dirty="0"/>
              <a:t>Correctional &amp; Probation Officers: </a:t>
            </a:r>
            <a:r>
              <a:rPr lang="en-US" sz="2400" dirty="0"/>
              <a:t>Varying levels of support.</a:t>
            </a:r>
          </a:p>
          <a:p>
            <a:r>
              <a:rPr lang="en-US" sz="2400" b="1" dirty="0"/>
              <a:t>Social Worker: </a:t>
            </a:r>
            <a:r>
              <a:rPr lang="en-US" sz="2400" dirty="0"/>
              <a:t>Initially agreeable, but no longer fully invested.</a:t>
            </a:r>
          </a:p>
          <a:p>
            <a:r>
              <a:rPr lang="en-US" sz="2400" b="1" dirty="0"/>
              <a:t>NP: </a:t>
            </a:r>
            <a:r>
              <a:rPr lang="en-US" sz="2400" dirty="0"/>
              <a:t>Currently developing new strategy and will likely utilize external stakeholders from previous employment connections. </a:t>
            </a:r>
          </a:p>
          <a:p>
            <a:pPr marL="0" indent="0">
              <a:buNone/>
            </a:pPr>
            <a:r>
              <a:rPr lang="en-US" sz="2400" b="1" i="1" dirty="0"/>
              <a:t>Ethics</a:t>
            </a:r>
          </a:p>
          <a:p>
            <a:pPr marL="0" indent="0">
              <a:buNone/>
            </a:pPr>
            <a:r>
              <a:rPr lang="en-US" sz="2400" dirty="0"/>
              <a:t>NPs have an ethical “duty to provide care” which includes PWD applications for patients under their care (British Columbia College of Nurses &amp; Midwives, n.d.).</a:t>
            </a:r>
          </a:p>
        </p:txBody>
      </p:sp>
      <p:pic>
        <p:nvPicPr>
          <p:cNvPr id="7" name="Audio 6">
            <a:extLst>
              <a:ext uri="{FF2B5EF4-FFF2-40B4-BE49-F238E27FC236}">
                <a16:creationId xmlns:a16="http://schemas.microsoft.com/office/drawing/2014/main" id="{66D3FE7D-0109-469C-9B59-2EFEEA262D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846114758"/>
      </p:ext>
    </p:extLst>
  </p:cSld>
  <p:clrMapOvr>
    <a:masterClrMapping/>
  </p:clrMapOvr>
  <mc:AlternateContent xmlns:mc="http://schemas.openxmlformats.org/markup-compatibility/2006" xmlns:p14="http://schemas.microsoft.com/office/powerpoint/2010/main">
    <mc:Choice Requires="p14">
      <p:transition spd="slow" p14:dur="2000" advTm="61013"/>
    </mc:Choice>
    <mc:Fallback xmlns="">
      <p:transition spd="slow" advTm="61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6704-825E-12EE-03BD-8710DB11070A}"/>
              </a:ext>
            </a:extLst>
          </p:cNvPr>
          <p:cNvSpPr>
            <a:spLocks noGrp="1"/>
          </p:cNvSpPr>
          <p:nvPr>
            <p:ph type="title"/>
          </p:nvPr>
        </p:nvSpPr>
        <p:spPr/>
        <p:txBody>
          <a:bodyPr>
            <a:normAutofit/>
          </a:bodyPr>
          <a:lstStyle/>
          <a:p>
            <a:r>
              <a:rPr lang="en-US" dirty="0"/>
              <a:t>Identified Area of Growth in the Workplace</a:t>
            </a:r>
          </a:p>
        </p:txBody>
      </p:sp>
      <p:sp>
        <p:nvSpPr>
          <p:cNvPr id="3" name="Content Placeholder 2">
            <a:extLst>
              <a:ext uri="{FF2B5EF4-FFF2-40B4-BE49-F238E27FC236}">
                <a16:creationId xmlns:a16="http://schemas.microsoft.com/office/drawing/2014/main" id="{6C4F5B0E-FCB1-3E52-AA68-7EBEC8E7AA29}"/>
              </a:ext>
            </a:extLst>
          </p:cNvPr>
          <p:cNvSpPr>
            <a:spLocks noGrp="1"/>
          </p:cNvSpPr>
          <p:nvPr>
            <p:ph idx="1"/>
          </p:nvPr>
        </p:nvSpPr>
        <p:spPr>
          <a:xfrm>
            <a:off x="838200" y="1490695"/>
            <a:ext cx="10515600" cy="971363"/>
          </a:xfrm>
          <a:ln w="25400">
            <a:solidFill>
              <a:schemeClr val="tx1"/>
            </a:solidFill>
          </a:ln>
        </p:spPr>
        <p:txBody>
          <a:bodyPr>
            <a:normAutofit/>
          </a:bodyPr>
          <a:lstStyle/>
          <a:p>
            <a:pPr marL="0" indent="0">
              <a:buNone/>
            </a:pPr>
            <a:r>
              <a:rPr lang="en-US" b="1" dirty="0"/>
              <a:t>Proposal: </a:t>
            </a:r>
            <a:r>
              <a:rPr lang="en-US" dirty="0"/>
              <a:t>Pre-printed orders for substance withdrawal management of newly admitted inmates.</a:t>
            </a:r>
          </a:p>
          <a:p>
            <a:pPr marL="0" indent="0">
              <a:buNone/>
            </a:pPr>
            <a:endParaRPr lang="en-US" dirty="0"/>
          </a:p>
        </p:txBody>
      </p:sp>
      <p:sp>
        <p:nvSpPr>
          <p:cNvPr id="5" name="TextBox 4">
            <a:extLst>
              <a:ext uri="{FF2B5EF4-FFF2-40B4-BE49-F238E27FC236}">
                <a16:creationId xmlns:a16="http://schemas.microsoft.com/office/drawing/2014/main" id="{4930D7B8-D082-F1C4-3503-3298028705B6}"/>
              </a:ext>
            </a:extLst>
          </p:cNvPr>
          <p:cNvSpPr txBox="1"/>
          <p:nvPr/>
        </p:nvSpPr>
        <p:spPr>
          <a:xfrm>
            <a:off x="838200" y="2619829"/>
            <a:ext cx="10606314" cy="1723549"/>
          </a:xfrm>
          <a:prstGeom prst="rect">
            <a:avLst/>
          </a:prstGeom>
          <a:noFill/>
          <a:ln w="25400">
            <a:solidFill>
              <a:schemeClr val="tx1"/>
            </a:solidFill>
          </a:ln>
        </p:spPr>
        <p:txBody>
          <a:bodyPr wrap="square" rtlCol="0">
            <a:spAutoFit/>
          </a:bodyPr>
          <a:lstStyle/>
          <a:p>
            <a:r>
              <a:rPr lang="en-US" sz="2800" b="1" dirty="0"/>
              <a:t>Rationale:</a:t>
            </a:r>
          </a:p>
          <a:p>
            <a:r>
              <a:rPr lang="en-US" sz="2800" dirty="0"/>
              <a:t>Pre-printed orders will standardize withdrawal management with evidence-based direction promoting “best practice” in patient care </a:t>
            </a:r>
            <a:r>
              <a:rPr lang="en-US" sz="2200" dirty="0"/>
              <a:t>(</a:t>
            </a:r>
            <a:r>
              <a:rPr lang="en-US" sz="2200" dirty="0" err="1"/>
              <a:t>Ehringer</a:t>
            </a:r>
            <a:r>
              <a:rPr lang="en-US" sz="2200" dirty="0"/>
              <a:t> &amp; Duffy, 2009).</a:t>
            </a:r>
          </a:p>
        </p:txBody>
      </p:sp>
      <p:sp>
        <p:nvSpPr>
          <p:cNvPr id="7" name="TextBox 6">
            <a:extLst>
              <a:ext uri="{FF2B5EF4-FFF2-40B4-BE49-F238E27FC236}">
                <a16:creationId xmlns:a16="http://schemas.microsoft.com/office/drawing/2014/main" id="{62F774F6-CDA5-F13A-7A1A-6FE0AA739E34}"/>
              </a:ext>
            </a:extLst>
          </p:cNvPr>
          <p:cNvSpPr txBox="1"/>
          <p:nvPr/>
        </p:nvSpPr>
        <p:spPr>
          <a:xfrm>
            <a:off x="838200" y="4593482"/>
            <a:ext cx="10606314" cy="1908215"/>
          </a:xfrm>
          <a:prstGeom prst="rect">
            <a:avLst/>
          </a:prstGeom>
          <a:noFill/>
          <a:ln w="25400">
            <a:solidFill>
              <a:schemeClr val="tx1"/>
            </a:solidFill>
          </a:ln>
        </p:spPr>
        <p:txBody>
          <a:bodyPr wrap="square" rtlCol="0">
            <a:spAutoFit/>
          </a:bodyPr>
          <a:lstStyle/>
          <a:p>
            <a:r>
              <a:rPr lang="en-US" sz="2000" b="1" dirty="0"/>
              <a:t>Policy Support:</a:t>
            </a:r>
          </a:p>
          <a:p>
            <a:r>
              <a:rPr lang="en-US" sz="2000" dirty="0"/>
              <a:t>- British Columbia’s Response to the Overdose Emergency (2017)</a:t>
            </a:r>
          </a:p>
          <a:p>
            <a:r>
              <a:rPr lang="en-US" sz="2000" dirty="0"/>
              <a:t>- British Columbia Centre on Substance Use guidelines (2023)</a:t>
            </a:r>
          </a:p>
          <a:p>
            <a:r>
              <a:rPr lang="en-US" sz="2000" dirty="0"/>
              <a:t>- Provincial Health Services Authority (n.d.) describes their role as “ensuring BC residents have access to a coordinated provincial network of high-quality specialized health care services.”</a:t>
            </a:r>
          </a:p>
          <a:p>
            <a:endParaRPr lang="en-US" dirty="0"/>
          </a:p>
        </p:txBody>
      </p:sp>
      <p:pic>
        <p:nvPicPr>
          <p:cNvPr id="10" name="Audio 9">
            <a:extLst>
              <a:ext uri="{FF2B5EF4-FFF2-40B4-BE49-F238E27FC236}">
                <a16:creationId xmlns:a16="http://schemas.microsoft.com/office/drawing/2014/main" id="{003ABD17-F173-5B5A-D35D-A841855B26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33537398"/>
      </p:ext>
    </p:extLst>
  </p:cSld>
  <p:clrMapOvr>
    <a:masterClrMapping/>
  </p:clrMapOvr>
  <mc:AlternateContent xmlns:mc="http://schemas.openxmlformats.org/markup-compatibility/2006" xmlns:p14="http://schemas.microsoft.com/office/powerpoint/2010/main">
    <mc:Choice Requires="p14">
      <p:transition spd="slow" p14:dur="2000" advTm="73088"/>
    </mc:Choice>
    <mc:Fallback xmlns="">
      <p:transition spd="slow" advTm="730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A0AE-2358-AC51-8D55-20C0BC67AECB}"/>
              </a:ext>
            </a:extLst>
          </p:cNvPr>
          <p:cNvSpPr>
            <a:spLocks noGrp="1"/>
          </p:cNvSpPr>
          <p:nvPr>
            <p:ph type="title"/>
          </p:nvPr>
        </p:nvSpPr>
        <p:spPr/>
        <p:txBody>
          <a:bodyPr/>
          <a:lstStyle/>
          <a:p>
            <a:r>
              <a:rPr lang="en-US" dirty="0"/>
              <a:t>Leadership and Change in Organizational Structure</a:t>
            </a:r>
          </a:p>
        </p:txBody>
      </p:sp>
      <p:sp>
        <p:nvSpPr>
          <p:cNvPr id="4" name="Content Placeholder 3">
            <a:extLst>
              <a:ext uri="{FF2B5EF4-FFF2-40B4-BE49-F238E27FC236}">
                <a16:creationId xmlns:a16="http://schemas.microsoft.com/office/drawing/2014/main" id="{94236C99-9C6F-1AF4-4A8F-B8DA69CF3A5B}"/>
              </a:ext>
            </a:extLst>
          </p:cNvPr>
          <p:cNvSpPr txBox="1">
            <a:spLocks noGrp="1"/>
          </p:cNvSpPr>
          <p:nvPr>
            <p:ph idx="1"/>
          </p:nvPr>
        </p:nvSpPr>
        <p:spPr>
          <a:xfrm>
            <a:off x="838200" y="1825625"/>
            <a:ext cx="10515600" cy="6382260"/>
          </a:xfrm>
          <a:prstGeom prst="rect">
            <a:avLst/>
          </a:prstGeom>
          <a:noFill/>
        </p:spPr>
        <p:txBody>
          <a:bodyPr wrap="square" numCol="2" rtlCol="0">
            <a:spAutoFit/>
          </a:bodyPr>
          <a:lstStyle/>
          <a:p>
            <a:r>
              <a:rPr lang="en-US" sz="1800" b="1" dirty="0"/>
              <a:t>Innovation &amp; Adaptation</a:t>
            </a:r>
          </a:p>
          <a:p>
            <a:pPr marL="342900" indent="-342900"/>
            <a:r>
              <a:rPr lang="en-US" sz="1800" dirty="0"/>
              <a:t>Ask the right questions</a:t>
            </a:r>
          </a:p>
          <a:p>
            <a:pPr marL="342900" indent="-342900">
              <a:buFont typeface="Arial" panose="020B0604020202020204" pitchFamily="34" charset="0"/>
              <a:buChar char="•"/>
            </a:pPr>
            <a:r>
              <a:rPr lang="en-US" sz="1800" dirty="0"/>
              <a:t>Flexible problem-solver</a:t>
            </a:r>
          </a:p>
          <a:p>
            <a:pPr marL="342900" indent="-342900">
              <a:buFont typeface="Arial" panose="020B0604020202020204" pitchFamily="34" charset="0"/>
              <a:buChar char="•"/>
            </a:pPr>
            <a:r>
              <a:rPr lang="en-US" sz="1800" dirty="0"/>
              <a:t>Seek out up-to-date information</a:t>
            </a:r>
          </a:p>
          <a:p>
            <a:pPr marL="342900" indent="-342900">
              <a:buFont typeface="Arial" panose="020B0604020202020204" pitchFamily="34" charset="0"/>
              <a:buChar char="•"/>
            </a:pPr>
            <a:endParaRPr lang="en-US" sz="1800" dirty="0"/>
          </a:p>
          <a:p>
            <a:pPr marL="0" indent="0">
              <a:buNone/>
            </a:pPr>
            <a:r>
              <a:rPr lang="en-US" sz="1800" b="1" dirty="0"/>
              <a:t>Collaboration &amp; Communication</a:t>
            </a:r>
          </a:p>
          <a:p>
            <a:pPr marL="342900" indent="-342900"/>
            <a:r>
              <a:rPr lang="en-US" sz="1800" dirty="0"/>
              <a:t>Engage with stakeholders</a:t>
            </a:r>
          </a:p>
          <a:p>
            <a:pPr marL="342900" indent="-342900">
              <a:buFont typeface="Arial" panose="020B0604020202020204" pitchFamily="34" charset="0"/>
              <a:buChar char="•"/>
            </a:pPr>
            <a:r>
              <a:rPr lang="en-US" sz="1800" dirty="0"/>
              <a:t>Empathic listener </a:t>
            </a:r>
          </a:p>
          <a:p>
            <a:pPr marL="342900" indent="-342900">
              <a:buFont typeface="Arial" panose="020B0604020202020204" pitchFamily="34" charset="0"/>
              <a:buChar char="•"/>
            </a:pPr>
            <a:r>
              <a:rPr lang="en-US" sz="1800" dirty="0"/>
              <a:t>Transparent intentions</a:t>
            </a:r>
          </a:p>
          <a:p>
            <a:pPr marL="342900" indent="-342900">
              <a:buFont typeface="Arial" panose="020B0604020202020204" pitchFamily="34" charset="0"/>
              <a:buChar char="•"/>
            </a:pPr>
            <a:r>
              <a:rPr lang="en-US" sz="1800" dirty="0"/>
              <a:t>Inclusivity</a:t>
            </a:r>
          </a:p>
          <a:p>
            <a:pPr marL="342900" indent="-342900">
              <a:buFont typeface="Arial" panose="020B0604020202020204" pitchFamily="34" charset="0"/>
              <a:buChar char="•"/>
            </a:pPr>
            <a:r>
              <a:rPr lang="en-US" sz="1800" dirty="0"/>
              <a:t>Compassion</a:t>
            </a:r>
          </a:p>
          <a:p>
            <a:pPr marL="342900" indent="-342900">
              <a:buFont typeface="Arial" panose="020B0604020202020204" pitchFamily="34" charset="0"/>
              <a:buChar char="•"/>
            </a:pPr>
            <a:r>
              <a:rPr lang="en-US" sz="1800" dirty="0"/>
              <a:t>Encourage staff autonomy</a:t>
            </a:r>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r>
              <a:rPr lang="en-US" sz="1800" b="1" dirty="0"/>
              <a:t>Self-Development &amp; Self-Awareness</a:t>
            </a:r>
          </a:p>
          <a:p>
            <a:pPr marL="342900" indent="-342900">
              <a:buFont typeface="Arial" panose="020B0604020202020204" pitchFamily="34" charset="0"/>
              <a:buChar char="•"/>
            </a:pPr>
            <a:r>
              <a:rPr lang="en-US" sz="1800" dirty="0"/>
              <a:t>Disparity detector</a:t>
            </a:r>
          </a:p>
          <a:p>
            <a:pPr marL="342900" indent="-342900">
              <a:buFont typeface="Arial" panose="020B0604020202020204" pitchFamily="34" charset="0"/>
              <a:buChar char="•"/>
            </a:pPr>
            <a:r>
              <a:rPr lang="en-US" sz="1800" dirty="0"/>
              <a:t>Bias check-ins internally &amp; externally with colleagues</a:t>
            </a:r>
          </a:p>
          <a:p>
            <a:pPr marL="342900" indent="-342900">
              <a:buFont typeface="Arial" panose="020B0604020202020204" pitchFamily="34" charset="0"/>
              <a:buChar char="•"/>
            </a:pPr>
            <a:endParaRPr lang="en-US" sz="1800" dirty="0"/>
          </a:p>
          <a:p>
            <a:pPr marL="0" indent="0">
              <a:buNone/>
            </a:pPr>
            <a:r>
              <a:rPr lang="en-US" sz="1800" b="1" dirty="0"/>
              <a:t>Engagement &amp; Advocacy</a:t>
            </a:r>
          </a:p>
          <a:p>
            <a:pPr marL="342900" indent="-342900">
              <a:buFont typeface="Arial" panose="020B0604020202020204" pitchFamily="34" charset="0"/>
              <a:buChar char="•"/>
            </a:pPr>
            <a:r>
              <a:rPr lang="en-US" sz="1800" dirty="0"/>
              <a:t>Feedback from patients and team members</a:t>
            </a:r>
          </a:p>
          <a:p>
            <a:pPr marL="342900" indent="-342900">
              <a:buFont typeface="Arial" panose="020B0604020202020204" pitchFamily="34" charset="0"/>
              <a:buChar char="•"/>
            </a:pPr>
            <a:r>
              <a:rPr lang="en-US" sz="1800" dirty="0"/>
              <a:t>Education of patients through direct interaction &amp; education of team members</a:t>
            </a:r>
          </a:p>
          <a:p>
            <a:pPr marL="342900" indent="-342900">
              <a:buFont typeface="Arial" panose="020B0604020202020204" pitchFamily="34" charset="0"/>
              <a:buChar char="•"/>
            </a:pPr>
            <a:r>
              <a:rPr lang="en-US" sz="1800" dirty="0"/>
              <a:t>Mentorship of colleagues who are not comfortable prescribing withdrawal protocols</a:t>
            </a:r>
          </a:p>
          <a:p>
            <a:pPr marL="342900" indent="-342900">
              <a:buFont typeface="Arial" panose="020B0604020202020204" pitchFamily="34" charset="0"/>
              <a:buChar char="•"/>
            </a:pPr>
            <a:endParaRPr lang="en-US" sz="1800" dirty="0"/>
          </a:p>
          <a:p>
            <a:pPr marL="0" indent="0">
              <a:buNone/>
            </a:pPr>
            <a:r>
              <a:rPr lang="en-US" sz="1600" dirty="0"/>
              <a:t>(</a:t>
            </a:r>
            <a:r>
              <a:rPr lang="en-US" sz="1600" dirty="0" err="1"/>
              <a:t>Demeke</a:t>
            </a:r>
            <a:r>
              <a:rPr lang="en-US" sz="1600" dirty="0"/>
              <a:t> et al., 2024; Spanos et al., 2024; Vender, 2015)</a:t>
            </a:r>
          </a:p>
        </p:txBody>
      </p:sp>
      <p:pic>
        <p:nvPicPr>
          <p:cNvPr id="7" name="Audio 6">
            <a:extLst>
              <a:ext uri="{FF2B5EF4-FFF2-40B4-BE49-F238E27FC236}">
                <a16:creationId xmlns:a16="http://schemas.microsoft.com/office/drawing/2014/main" id="{3B7F1C98-C45B-9D1E-2591-BA0768525B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700789350"/>
      </p:ext>
    </p:extLst>
  </p:cSld>
  <p:clrMapOvr>
    <a:masterClrMapping/>
  </p:clrMapOvr>
  <mc:AlternateContent xmlns:mc="http://schemas.openxmlformats.org/markup-compatibility/2006" xmlns:p14="http://schemas.microsoft.com/office/powerpoint/2010/main">
    <mc:Choice Requires="p14">
      <p:transition spd="slow" p14:dur="2000" advTm="59349"/>
    </mc:Choice>
    <mc:Fallback xmlns="">
      <p:transition spd="slow" advTm="593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3127</Words>
  <Application>Microsoft Macintosh PowerPoint</Application>
  <PresentationFormat>Widescreen</PresentationFormat>
  <Paragraphs>249</Paragraphs>
  <Slides>10</Slides>
  <Notes>9</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Current Leadership Position Challenges and Change Theory </vt:lpstr>
      <vt:lpstr>Transformational-Servant Leadership Style</vt:lpstr>
      <vt:lpstr>Transformational- Servant Leadership Roles &amp; Competencies</vt:lpstr>
      <vt:lpstr>Change in the Work Environment</vt:lpstr>
      <vt:lpstr>Interprofessional Effects in the Organization</vt:lpstr>
      <vt:lpstr>Change Implementation</vt:lpstr>
      <vt:lpstr>Response to Change &amp; Obstacles Experienced</vt:lpstr>
      <vt:lpstr>Identified Area of Growth in the Workplace</vt:lpstr>
      <vt:lpstr>Leadership and Change in Organizational Structure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Tess Walde</dc:title>
  <dc:creator>Microsoft Office User</dc:creator>
  <cp:lastModifiedBy>Microsoft Office User</cp:lastModifiedBy>
  <cp:revision>6</cp:revision>
  <dcterms:created xsi:type="dcterms:W3CDTF">2025-08-28T05:06:44Z</dcterms:created>
  <dcterms:modified xsi:type="dcterms:W3CDTF">2025-08-31T08:32:36Z</dcterms:modified>
</cp:coreProperties>
</file>